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25"/>
  </p:notesMasterIdLst>
  <p:sldIdLst>
    <p:sldId id="256" r:id="rId2"/>
    <p:sldId id="259" r:id="rId3"/>
    <p:sldId id="2147477469" r:id="rId4"/>
    <p:sldId id="2147477472" r:id="rId5"/>
    <p:sldId id="2147477422" r:id="rId6"/>
    <p:sldId id="2147477457" r:id="rId7"/>
    <p:sldId id="2147477474" r:id="rId8"/>
    <p:sldId id="2147477449" r:id="rId9"/>
    <p:sldId id="2147477433" r:id="rId10"/>
    <p:sldId id="2147477460" r:id="rId11"/>
    <p:sldId id="2147477419" r:id="rId12"/>
    <p:sldId id="2147477459" r:id="rId13"/>
    <p:sldId id="2147477443" r:id="rId14"/>
    <p:sldId id="2147477470" r:id="rId15"/>
    <p:sldId id="2147477473" r:id="rId16"/>
    <p:sldId id="2147477444" r:id="rId17"/>
    <p:sldId id="2147477462" r:id="rId18"/>
    <p:sldId id="2147477461" r:id="rId19"/>
    <p:sldId id="2147477463" r:id="rId20"/>
    <p:sldId id="2147477475" r:id="rId21"/>
    <p:sldId id="384" r:id="rId22"/>
    <p:sldId id="268" r:id="rId23"/>
    <p:sldId id="21474774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C397A-DF10-A74E-9095-E12FAB1A94BA}">
          <p14:sldIdLst>
            <p14:sldId id="256"/>
            <p14:sldId id="259"/>
          </p14:sldIdLst>
        </p14:section>
        <p14:section name="Theoritical Background (20 mins)" id="{15BC1FE3-5CDE-2840-ADB4-7BF8DA76550C}">
          <p14:sldIdLst>
            <p14:sldId id="2147477469"/>
            <p14:sldId id="2147477472"/>
            <p14:sldId id="2147477422"/>
            <p14:sldId id="2147477457"/>
            <p14:sldId id="2147477474"/>
            <p14:sldId id="2147477449"/>
            <p14:sldId id="2147477433"/>
            <p14:sldId id="2147477460"/>
          </p14:sldIdLst>
        </p14:section>
        <p14:section name="Fine-tuning (10 mins)" id="{93FF0890-3392-AD45-92BC-4A31DB0FB777}">
          <p14:sldIdLst>
            <p14:sldId id="2147477419"/>
            <p14:sldId id="2147477459"/>
            <p14:sldId id="2147477443"/>
            <p14:sldId id="2147477470"/>
            <p14:sldId id="2147477473"/>
            <p14:sldId id="2147477444"/>
            <p14:sldId id="2147477462"/>
            <p14:sldId id="2147477461"/>
          </p14:sldIdLst>
        </p14:section>
        <p14:section name="LoRA with SageMaker (10 mins)" id="{74DF4F90-4F58-2F41-96BD-9FEC2E1602B9}">
          <p14:sldIdLst>
            <p14:sldId id="2147477463"/>
            <p14:sldId id="2147477475"/>
          </p14:sldIdLst>
        </p14:section>
        <p14:section name="Demo (15 mins)" id="{E0DC7F1F-C7E6-9F41-BD6F-22D1AB77A7B7}">
          <p14:sldIdLst>
            <p14:sldId id="384"/>
            <p14:sldId id="268"/>
            <p14:sldId id="21474774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0F0"/>
    <a:srgbClr val="ECE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76122" autoAdjust="0"/>
  </p:normalViewPr>
  <p:slideViewPr>
    <p:cSldViewPr snapToGrid="0">
      <p:cViewPr varScale="1">
        <p:scale>
          <a:sx n="96" d="100"/>
          <a:sy n="96" d="100"/>
        </p:scale>
        <p:origin x="159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CCF9A-981A-5249-97D4-A6A8CB76D112}"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EF870-5850-6643-A228-25AFAA8E2BB1}" type="slidenum">
              <a:rPr lang="en-US" smtClean="0"/>
              <a:t>‹#›</a:t>
            </a:fld>
            <a:endParaRPr lang="en-US"/>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ggingface.co/docs/transformers/main/en/main_classes/model#transformers.PreTrainedMode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huggingface.co/docs/transformers/main/en/main_classes/model#transformers.PreTrainedModel.from_pretrain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 welcome to the Generative AI Foundation on AWS series. My name is Anastasia Tzeveleka and I am a Senior Machine Learning Specialist Solutions Architect at AWS. And today you will learn how to fine-tune and deploy models using Performance Efficient Fine Tuning or in short PEFT on AWS. PEFT allows us to reduce the time and cost it takes to fine-tune models for specific tasks using our selected datasets.  So let’s get started.</a:t>
            </a:r>
          </a:p>
          <a:p>
            <a:endParaRPr lang="en-US" dirty="0"/>
          </a:p>
          <a:p>
            <a:r>
              <a:rPr lang="en-US" dirty="0"/>
              <a:t>Abstract: </a:t>
            </a:r>
            <a:r>
              <a:rPr lang="en-GB" b="0" i="0" dirty="0">
                <a:solidFill>
                  <a:srgbClr val="1D1C1D"/>
                </a:solidFill>
                <a:effectLst/>
                <a:latin typeface="Slack-Lato"/>
              </a:rPr>
              <a:t>In this session, you will learn how to fine tune LLMs using PEFT with SageMaker Training and how to deploy your model to a SageMaker endpoint for inference. We also present the infrastructure options when using SageMaker (NVidia GPUs vs AWS custom silicon) for PEFT fine tuning, best practices and implementation approach for each. You will also see a real time demo of the concepts discuss.</a:t>
            </a:r>
          </a:p>
        </p:txBody>
      </p:sp>
      <p:sp>
        <p:nvSpPr>
          <p:cNvPr id="4" name="Slide Number Placeholder 3"/>
          <p:cNvSpPr>
            <a:spLocks noGrp="1"/>
          </p:cNvSpPr>
          <p:nvPr>
            <p:ph type="sldNum" sz="quarter" idx="5"/>
          </p:nvPr>
        </p:nvSpPr>
        <p:spPr/>
        <p:txBody>
          <a:bodyPr/>
          <a:lstStyle/>
          <a:p>
            <a:fld id="{688EF870-5850-6643-A228-25AFAA8E2BB1}" type="slidenum">
              <a:rPr lang="en-US" smtClean="0"/>
              <a:t>1</a:t>
            </a:fld>
            <a:endParaRPr lang="en-US"/>
          </a:p>
        </p:txBody>
      </p:sp>
    </p:spTree>
    <p:extLst>
      <p:ext uri="{BB962C8B-B14F-4D97-AF65-F5344CB8AC3E}">
        <p14:creationId xmlns:p14="http://schemas.microsoft.com/office/powerpoint/2010/main" val="163924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11</a:t>
            </a:fld>
            <a:endParaRPr lang="en-US"/>
          </a:p>
        </p:txBody>
      </p:sp>
    </p:spTree>
    <p:extLst>
      <p:ext uri="{BB962C8B-B14F-4D97-AF65-F5344CB8AC3E}">
        <p14:creationId xmlns:p14="http://schemas.microsoft.com/office/powerpoint/2010/main" val="419378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13</a:t>
            </a:fld>
            <a:endParaRPr lang="en-US"/>
          </a:p>
        </p:txBody>
      </p:sp>
    </p:spTree>
    <p:extLst>
      <p:ext uri="{BB962C8B-B14F-4D97-AF65-F5344CB8AC3E}">
        <p14:creationId xmlns:p14="http://schemas.microsoft.com/office/powerpoint/2010/main" val="3282795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14</a:t>
            </a:fld>
            <a:endParaRPr lang="en-US"/>
          </a:p>
        </p:txBody>
      </p:sp>
    </p:spTree>
    <p:extLst>
      <p:ext uri="{BB962C8B-B14F-4D97-AF65-F5344CB8AC3E}">
        <p14:creationId xmlns:p14="http://schemas.microsoft.com/office/powerpoint/2010/main" val="260451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15</a:t>
            </a:fld>
            <a:endParaRPr lang="en-US"/>
          </a:p>
        </p:txBody>
      </p:sp>
    </p:spTree>
    <p:extLst>
      <p:ext uri="{BB962C8B-B14F-4D97-AF65-F5344CB8AC3E}">
        <p14:creationId xmlns:p14="http://schemas.microsoft.com/office/powerpoint/2010/main" val="119902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model</a:t>
            </a:r>
            <a:r>
              <a:rPr lang="en-GB" dirty="0"/>
              <a:t> (</a:t>
            </a:r>
            <a:r>
              <a:rPr lang="en-GB" dirty="0">
                <a:hlinkClick r:id="rId3"/>
              </a:rPr>
              <a:t>PreTrainedModel</a:t>
            </a:r>
            <a:r>
              <a:rPr lang="en-GB" dirty="0"/>
              <a:t>) — The model to be adapted. The model should be initialized with the </a:t>
            </a:r>
            <a:r>
              <a:rPr lang="en-GB" dirty="0">
                <a:hlinkClick r:id="rId4"/>
              </a:rPr>
              <a:t>from_pretrained</a:t>
            </a:r>
            <a:r>
              <a:rPr lang="en-GB" dirty="0"/>
              <a:t> method from the 🤗 Transformers library. </a:t>
            </a:r>
            <a:r>
              <a:rPr lang="en-GB" b="1" dirty="0" err="1"/>
              <a:t>model_id</a:t>
            </a:r>
            <a:r>
              <a:rPr lang="en-GB" dirty="0"/>
              <a:t> (str or </a:t>
            </a:r>
            <a:r>
              <a:rPr lang="en-GB" dirty="0" err="1"/>
              <a:t>os.PathLike</a:t>
            </a:r>
            <a:r>
              <a:rPr lang="en-GB" dirty="0"/>
              <a:t>) — The name of the PEFT configuration to use. Can be either: A string, the model id of a PEFT configuration hosted inside a model repo on the Hugging Face Hub.</a:t>
            </a:r>
          </a:p>
          <a:p>
            <a:pPr>
              <a:buFont typeface="Arial" panose="020B0604020202020204" pitchFamily="34" charset="0"/>
              <a:buChar char="•"/>
            </a:pPr>
            <a:r>
              <a:rPr lang="en-GB" dirty="0"/>
              <a:t>A path to a directory containing a PEFT configuration file saved using the </a:t>
            </a:r>
            <a:r>
              <a:rPr lang="en-GB" dirty="0" err="1"/>
              <a:t>save_pretrained</a:t>
            </a:r>
            <a:r>
              <a:rPr lang="en-GB" dirty="0"/>
              <a:t> method (./</a:t>
            </a:r>
            <a:r>
              <a:rPr lang="en-GB" dirty="0" err="1"/>
              <a:t>my_peft_config_directory</a:t>
            </a:r>
            <a:r>
              <a:rPr lang="en-GB" dirty="0"/>
              <a:t>/).</a:t>
            </a:r>
          </a:p>
          <a:p>
            <a:r>
              <a:rPr lang="en-GB" b="1" dirty="0" err="1"/>
              <a:t>adapter_name</a:t>
            </a:r>
            <a:r>
              <a:rPr lang="en-GB" dirty="0"/>
              <a:t> (str, </a:t>
            </a:r>
            <a:r>
              <a:rPr lang="en-GB" i="1" dirty="0"/>
              <a:t>optional</a:t>
            </a:r>
            <a:r>
              <a:rPr lang="en-GB" dirty="0"/>
              <a:t>, defaults to "default") — The name of the adapter to be loaded. This is useful for loading multiple adapters. </a:t>
            </a:r>
            <a:r>
              <a:rPr lang="en-GB" b="1" dirty="0" err="1"/>
              <a:t>is_trainable</a:t>
            </a:r>
            <a:r>
              <a:rPr lang="en-GB" dirty="0"/>
              <a:t> (bool, </a:t>
            </a:r>
            <a:r>
              <a:rPr lang="en-GB" i="1" dirty="0"/>
              <a:t>optional</a:t>
            </a:r>
            <a:r>
              <a:rPr lang="en-GB" dirty="0"/>
              <a:t>, defaults to False) — Whether the adapter should be trainable or not. If False, the adapter will be frozen and use for inference</a:t>
            </a:r>
          </a:p>
          <a:p>
            <a:endParaRPr lang="en-GB" dirty="0"/>
          </a:p>
          <a:p>
            <a:r>
              <a:rPr lang="en-GB" dirty="0"/>
              <a:t> https://</a:t>
            </a:r>
            <a:r>
              <a:rPr lang="en-GB" dirty="0" err="1"/>
              <a:t>huggingface.co</a:t>
            </a:r>
            <a:r>
              <a:rPr lang="en-GB" dirty="0"/>
              <a:t>/docs/</a:t>
            </a:r>
            <a:r>
              <a:rPr lang="en-GB" dirty="0" err="1"/>
              <a:t>peft</a:t>
            </a:r>
            <a:r>
              <a:rPr lang="en-GB" dirty="0"/>
              <a:t>/</a:t>
            </a:r>
            <a:r>
              <a:rPr lang="en-GB" dirty="0" err="1"/>
              <a:t>package_reference</a:t>
            </a:r>
            <a:r>
              <a:rPr lang="en-GB" dirty="0"/>
              <a:t>/</a:t>
            </a:r>
            <a:r>
              <a:rPr lang="en-GB" dirty="0" err="1"/>
              <a:t>peft_model</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16</a:t>
            </a:fld>
            <a:endParaRPr lang="en-US"/>
          </a:p>
        </p:txBody>
      </p:sp>
    </p:spTree>
    <p:extLst>
      <p:ext uri="{BB962C8B-B14F-4D97-AF65-F5344CB8AC3E}">
        <p14:creationId xmlns:p14="http://schemas.microsoft.com/office/powerpoint/2010/main" val="328992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Tx/>
              <a:buChar char="-"/>
            </a:pPr>
            <a:r>
              <a:rPr lang="en-US" dirty="0"/>
              <a:t>What happens if my model is in the hugging face format but not in the hugging face hub?</a:t>
            </a:r>
          </a:p>
          <a:p>
            <a:pPr marL="171450" indent="-171450">
              <a:buFontTx/>
              <a:buChar char="-"/>
            </a:pPr>
            <a:r>
              <a:rPr lang="en-US" dirty="0"/>
              <a:t>What happens if I want to use my own container?</a:t>
            </a:r>
          </a:p>
        </p:txBody>
      </p:sp>
      <p:sp>
        <p:nvSpPr>
          <p:cNvPr id="4" name="Slide Number Placeholder 3"/>
          <p:cNvSpPr>
            <a:spLocks noGrp="1"/>
          </p:cNvSpPr>
          <p:nvPr>
            <p:ph type="sldNum" sz="quarter" idx="5"/>
          </p:nvPr>
        </p:nvSpPr>
        <p:spPr/>
        <p:txBody>
          <a:bodyPr/>
          <a:lstStyle/>
          <a:p>
            <a:fld id="{688EF870-5850-6643-A228-25AFAA8E2BB1}" type="slidenum">
              <a:rPr lang="en-US" smtClean="0"/>
              <a:t>17</a:t>
            </a:fld>
            <a:endParaRPr lang="en-US"/>
          </a:p>
        </p:txBody>
      </p:sp>
    </p:spTree>
    <p:extLst>
      <p:ext uri="{BB962C8B-B14F-4D97-AF65-F5344CB8AC3E}">
        <p14:creationId xmlns:p14="http://schemas.microsoft.com/office/powerpoint/2010/main" val="26783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18</a:t>
            </a:fld>
            <a:endParaRPr lang="en-US"/>
          </a:p>
        </p:txBody>
      </p:sp>
    </p:spTree>
    <p:extLst>
      <p:ext uri="{BB962C8B-B14F-4D97-AF65-F5344CB8AC3E}">
        <p14:creationId xmlns:p14="http://schemas.microsoft.com/office/powerpoint/2010/main" val="310965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Tx/>
              <a:buChar char="-"/>
            </a:pPr>
            <a:r>
              <a:rPr lang="en-US" dirty="0"/>
              <a:t>What happens if my model is in the hugging face format but not in the hugging face hub?</a:t>
            </a:r>
          </a:p>
          <a:p>
            <a:pPr marL="171450" indent="-171450">
              <a:buFontTx/>
              <a:buChar char="-"/>
            </a:pPr>
            <a:r>
              <a:rPr lang="en-US" dirty="0"/>
              <a:t>What happens if I want to use my own container?</a:t>
            </a:r>
          </a:p>
        </p:txBody>
      </p:sp>
      <p:sp>
        <p:nvSpPr>
          <p:cNvPr id="4" name="Slide Number Placeholder 3"/>
          <p:cNvSpPr>
            <a:spLocks noGrp="1"/>
          </p:cNvSpPr>
          <p:nvPr>
            <p:ph type="sldNum" sz="quarter" idx="5"/>
          </p:nvPr>
        </p:nvSpPr>
        <p:spPr/>
        <p:txBody>
          <a:bodyPr/>
          <a:lstStyle/>
          <a:p>
            <a:fld id="{688EF870-5850-6643-A228-25AFAA8E2BB1}" type="slidenum">
              <a:rPr lang="en-US" smtClean="0"/>
              <a:t>19</a:t>
            </a:fld>
            <a:endParaRPr lang="en-US"/>
          </a:p>
        </p:txBody>
      </p:sp>
    </p:spTree>
    <p:extLst>
      <p:ext uri="{BB962C8B-B14F-4D97-AF65-F5344CB8AC3E}">
        <p14:creationId xmlns:p14="http://schemas.microsoft.com/office/powerpoint/2010/main" val="644828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20</a:t>
            </a:fld>
            <a:endParaRPr lang="en-US"/>
          </a:p>
        </p:txBody>
      </p:sp>
    </p:spTree>
    <p:extLst>
      <p:ext uri="{BB962C8B-B14F-4D97-AF65-F5344CB8AC3E}">
        <p14:creationId xmlns:p14="http://schemas.microsoft.com/office/powerpoint/2010/main" val="397870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PlusJakartaSans"/>
              </a:rPr>
              <a:t>So this session is about Parameter Efficient Fine Tuning or PEFT, why we need to know about it, how it works and some of the PEFT methods that are available. In particular we will take a look at Low Rank adaptation </a:t>
            </a:r>
            <a:r>
              <a:rPr lang="en-US" b="0" i="0" dirty="0" err="1">
                <a:solidFill>
                  <a:srgbClr val="FFFFFF"/>
                </a:solidFill>
                <a:effectLst/>
                <a:latin typeface="PlusJakartaSans"/>
              </a:rPr>
              <a:t>LoRA</a:t>
            </a:r>
            <a:r>
              <a:rPr lang="en-US" b="0" i="0" dirty="0">
                <a:solidFill>
                  <a:srgbClr val="FFFFFF"/>
                </a:solidFill>
                <a:effectLst/>
                <a:latin typeface="PlusJakartaSans"/>
              </a:rPr>
              <a:t> and QLoRA, these are two very popular methods, and understand how they work. </a:t>
            </a:r>
          </a:p>
          <a:p>
            <a:r>
              <a:rPr lang="en-US" b="0" i="0" dirty="0">
                <a:solidFill>
                  <a:srgbClr val="FFFFFF"/>
                </a:solidFill>
                <a:effectLst/>
                <a:latin typeface="PlusJakartaSans"/>
              </a:rPr>
              <a:t>We will learn about the PEFT library from Hugging Face and how you can use it to easily fine-tune and deploy your models. And will will understand how </a:t>
            </a:r>
          </a:p>
          <a:p>
            <a:endParaRPr lang="en-US" b="0" i="0" dirty="0">
              <a:solidFill>
                <a:srgbClr val="FFFFFF"/>
              </a:solidFill>
              <a:effectLst/>
              <a:latin typeface="PlusJakartaSans"/>
            </a:endParaRPr>
          </a:p>
          <a:p>
            <a:r>
              <a:rPr lang="en-US" b="0" i="0" dirty="0">
                <a:solidFill>
                  <a:srgbClr val="FFFFFF"/>
                </a:solidFill>
                <a:effectLst/>
                <a:latin typeface="PlusJakartaSans"/>
              </a:rPr>
              <a:t> learn about the PEFT library from Hugging Face and how you can use it to fine-tune and deploy your models with PEFT. And we will see how you can fine-tune and deploy your models using PEFT and managed infrastructure through Ama</a:t>
            </a:r>
          </a:p>
          <a:p>
            <a:endParaRPr lang="en-US" b="0" i="0" dirty="0">
              <a:solidFill>
                <a:srgbClr val="FFFFFF"/>
              </a:solidFill>
              <a:effectLst/>
              <a:latin typeface="PlusJakartaSans"/>
            </a:endParaRPr>
          </a:p>
          <a:p>
            <a:r>
              <a:rPr lang="en-US" b="0" i="0" dirty="0">
                <a:solidFill>
                  <a:srgbClr val="FFFFFF"/>
                </a:solidFill>
                <a:effectLst/>
                <a:latin typeface="PlusJakartaSans"/>
              </a:rPr>
              <a:t>And we will close with a hands-on </a:t>
            </a:r>
            <a:r>
              <a:rPr lang="en-US" b="0" i="0" dirty="0" err="1">
                <a:solidFill>
                  <a:srgbClr val="FFFFFF"/>
                </a:solidFill>
                <a:effectLst/>
                <a:latin typeface="PlusJakartaSans"/>
              </a:rPr>
              <a:t>walkthought</a:t>
            </a:r>
            <a:r>
              <a:rPr lang="en-US" b="0" i="0" dirty="0">
                <a:solidFill>
                  <a:srgbClr val="FFFFFF"/>
                </a:solidFill>
                <a:effectLst/>
                <a:latin typeface="PlusJakartaSans"/>
              </a:rPr>
              <a:t> of how you can do all of that on Amazon SageMaker.</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2</a:t>
            </a:fld>
            <a:endParaRPr lang="en-US"/>
          </a:p>
        </p:txBody>
      </p:sp>
    </p:spTree>
    <p:extLst>
      <p:ext uri="{BB962C8B-B14F-4D97-AF65-F5344CB8AC3E}">
        <p14:creationId xmlns:p14="http://schemas.microsoft.com/office/powerpoint/2010/main" val="308510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33333"/>
                </a:solidFill>
                <a:effectLst/>
                <a:latin typeface="Amazon Ember" panose="020B0603020204020204" pitchFamily="34" charset="0"/>
              </a:rPr>
              <a:t>Quicker Development</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The pre-trained model weights already encode a lot of information. As a result, it takes much less time to train our fine-tuned model - it is as if we have already trained the bottom layers of our network extensively and only need to gently tune them for a specific task.</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Less Data</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In addition and perhaps just as important, because of the pre-trained weights this method allows us to fine-tune our task on a much smaller dataset than would be required in a model that is built from scratch. A major drawback of NLP models built from scratch is that we often need a prohibitively large dataset in order to train our network to reasonable accuracy, meaning a lot of time and energy had to be put into dataset creation. By fine-tuning a model, we are now able to get away with training a model to good performance on a much smaller amount of training data.</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Better Results</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Finally, this simple fine-tuning procedure (usually adding one fully-connected layer on top of model and training for a few epochs) was shown to achieve state of the art results with minimal task-specific adjustments for a wide variety of tasks: classification, language inference, semantic similarity, question answering, etc. </a:t>
            </a:r>
          </a:p>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3</a:t>
            </a:fld>
            <a:endParaRPr lang="en-US"/>
          </a:p>
        </p:txBody>
      </p:sp>
    </p:spTree>
    <p:extLst>
      <p:ext uri="{BB962C8B-B14F-4D97-AF65-F5344CB8AC3E}">
        <p14:creationId xmlns:p14="http://schemas.microsoft.com/office/powerpoint/2010/main" val="192623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You need </a:t>
            </a:r>
            <a:r>
              <a:rPr lang="en-GB" sz="12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~2GB to store 1B parameters </a:t>
            </a: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16-bit (fp16, bfloat16)</a:t>
            </a:r>
          </a:p>
          <a:p>
            <a:pPr algn="ct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 176B model, this translates to 5 GPUs with 80GB RAM . In addition we need to Plus memory  for optimizer state, activations and gradients.</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l">
              <a:buFont typeface="+mj-lt"/>
              <a:buAutoNum type="arabicPeriod"/>
            </a:pPr>
            <a:endParaRPr lang="en-GB" b="1" i="0" dirty="0">
              <a:solidFill>
                <a:srgbClr val="333333"/>
              </a:solidFill>
              <a:effectLst/>
              <a:latin typeface="Amazon Ember" panose="020B0603020204020204" pitchFamily="34" charset="0"/>
            </a:endParaRPr>
          </a:p>
          <a:p>
            <a:pPr algn="l">
              <a:buFont typeface="+mj-lt"/>
              <a:buAutoNum type="arabicPeriod"/>
            </a:pPr>
            <a:endParaRPr lang="en-GB" b="1" i="0" dirty="0">
              <a:solidFill>
                <a:srgbClr val="333333"/>
              </a:solidFill>
              <a:effectLst/>
              <a:latin typeface="Amazon Ember" panose="020B0603020204020204" pitchFamily="34" charset="0"/>
            </a:endParaRPr>
          </a:p>
          <a:p>
            <a:pPr algn="l">
              <a:buFont typeface="+mj-lt"/>
              <a:buAutoNum type="arabicPeriod"/>
            </a:pPr>
            <a:r>
              <a:rPr lang="en-GB" b="1" i="0" dirty="0">
                <a:solidFill>
                  <a:srgbClr val="333333"/>
                </a:solidFill>
                <a:effectLst/>
                <a:latin typeface="Amazon Ember" panose="020B0603020204020204" pitchFamily="34" charset="0"/>
              </a:rPr>
              <a:t>Quicker Development</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The pre-trained model weights already encode a lot of information. As a result, it takes much less time to train our fine-tuned model - it is as if we have already trained the bottom layers of our network extensively and only need to gently tune them for a specific task.</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Less Data</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In addition and perhaps just as important, because of the pre-trained weights this method allows us to fine-tune our task on a much smaller dataset than would be required in a model that is built from scratch. A major drawback of NLP models built from scratch is that we often need a prohibitively large dataset in order to train our network to reasonable accuracy, meaning a lot of time and energy had to be put into dataset creation. By fine-tuning a model, we are now able to get away with training a model to good performance on a much smaller amount of training data.</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Better Results</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Finally, this simple fine-tuning procedure (usually adding one fully-connected layer on top of model and training for a few epochs) was shown to achieve state of the art results with minimal task-specific adjustments for a wide variety of tasks: classification, language inference, semantic similarity, question answering, etc. </a:t>
            </a:r>
          </a:p>
        </p:txBody>
      </p:sp>
      <p:sp>
        <p:nvSpPr>
          <p:cNvPr id="4" name="Slide Number Placeholder 3"/>
          <p:cNvSpPr>
            <a:spLocks noGrp="1"/>
          </p:cNvSpPr>
          <p:nvPr>
            <p:ph type="sldNum" sz="quarter" idx="5"/>
          </p:nvPr>
        </p:nvSpPr>
        <p:spPr/>
        <p:txBody>
          <a:bodyPr/>
          <a:lstStyle/>
          <a:p>
            <a:fld id="{688EF870-5850-6643-A228-25AFAA8E2BB1}" type="slidenum">
              <a:rPr lang="en-US" smtClean="0"/>
              <a:t>4</a:t>
            </a:fld>
            <a:endParaRPr lang="en-US"/>
          </a:p>
        </p:txBody>
      </p:sp>
    </p:spTree>
    <p:extLst>
      <p:ext uri="{BB962C8B-B14F-4D97-AF65-F5344CB8AC3E}">
        <p14:creationId xmlns:p14="http://schemas.microsoft.com/office/powerpoint/2010/main" val="340251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err="1">
                <a:solidFill>
                  <a:srgbClr val="000000"/>
                </a:solidFill>
                <a:effectLst/>
                <a:latin typeface="Google Sans"/>
              </a:rPr>
              <a:t>tate</a:t>
            </a:r>
            <a:r>
              <a:rPr lang="en-GB" sz="1800" b="0" i="0" u="none" strike="noStrike" dirty="0">
                <a:solidFill>
                  <a:srgbClr val="000000"/>
                </a:solidFill>
                <a:effectLst/>
                <a:latin typeface="Google Sans"/>
              </a:rPr>
              <a:t>-of-the-art models are massively over-parameterized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328"/>
                </a:solidFill>
                <a:effectLst/>
                <a:latin typeface="-apple-system"/>
              </a:rPr>
              <a:t>Parameter-Efficient Fine-Tuning (PEFT) methods enable efficient adaptation of pre-trained language models (PLMs) to various downstream applications without fine-tuning all the model's parameters. Fine-tuning large-scale PLMs is often prohibitively costly.</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5</a:t>
            </a:fld>
            <a:endParaRPr lang="en-US"/>
          </a:p>
        </p:txBody>
      </p:sp>
    </p:spTree>
    <p:extLst>
      <p:ext uri="{BB962C8B-B14F-4D97-AF65-F5344CB8AC3E}">
        <p14:creationId xmlns:p14="http://schemas.microsoft.com/office/powerpoint/2010/main" val="49845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808184"/>
                </a:solidFill>
                <a:effectLst/>
                <a:latin typeface="Amazon-Ember" panose="020B0603020204020204" pitchFamily="34" charset="0"/>
              </a:rPr>
              <a:t>This also helps to motivate why we care about these techniques - they can help you save a lot of money and time in training. They also let you work with smaller </a:t>
            </a:r>
            <a:r>
              <a:rPr lang="en-GB" b="0" i="0" dirty="0" err="1">
                <a:solidFill>
                  <a:srgbClr val="808184"/>
                </a:solidFill>
                <a:effectLst/>
                <a:latin typeface="Amazon-Ember" panose="020B0603020204020204" pitchFamily="34" charset="0"/>
              </a:rPr>
              <a:t>datsets</a:t>
            </a:r>
            <a:r>
              <a:rPr lang="en-GB" b="0" i="0" dirty="0">
                <a:solidFill>
                  <a:srgbClr val="808184"/>
                </a:solidFill>
                <a:effectLst/>
                <a:latin typeface="Amazon-Ember" panose="020B0603020204020204" pitchFamily="34" charset="0"/>
              </a:rPr>
              <a:t>. It would be helpful to summarize these in 1 slide, the benefits of these methods, so it's clear.</a:t>
            </a:r>
          </a:p>
          <a:p>
            <a:endParaRPr lang="en-GB" b="0" i="0" dirty="0">
              <a:solidFill>
                <a:srgbClr val="808184"/>
              </a:solidFill>
              <a:effectLst/>
              <a:latin typeface="Amazon-Ember" panose="020B0603020204020204" pitchFamily="34" charset="0"/>
            </a:endParaRPr>
          </a:p>
          <a:p>
            <a:endParaRPr lang="en-GB" b="0" i="0" dirty="0">
              <a:solidFill>
                <a:srgbClr val="808184"/>
              </a:solidFill>
              <a:effectLst/>
              <a:latin typeface="Amazon-Ember" panose="020B0603020204020204" pitchFamily="34" charset="0"/>
            </a:endParaRPr>
          </a:p>
          <a:p>
            <a:r>
              <a:rPr lang="en-GB" b="0" i="0" dirty="0">
                <a:solidFill>
                  <a:srgbClr val="808184"/>
                </a:solidFill>
                <a:effectLst/>
                <a:latin typeface="Amazon-Ember" panose="020B0603020204020204" pitchFamily="34" charset="0"/>
              </a:rPr>
              <a:t>80GB GPU </a:t>
            </a:r>
          </a:p>
          <a:p>
            <a:endParaRPr lang="en-GB" b="0" i="0" dirty="0">
              <a:solidFill>
                <a:srgbClr val="808184"/>
              </a:solidFill>
              <a:effectLst/>
              <a:latin typeface="Amazon-Ember" panose="020B0603020204020204" pitchFamily="34" charset="0"/>
            </a:endParaRPr>
          </a:p>
          <a:p>
            <a:r>
              <a:rPr lang="en-GB" b="0" i="0" dirty="0">
                <a:solidFill>
                  <a:srgbClr val="808184"/>
                </a:solidFill>
                <a:effectLst/>
                <a:latin typeface="Amazon-Ember" panose="020B0603020204020204" pitchFamily="34" charset="0"/>
              </a:rPr>
              <a:t>1 GB of GPU RAM you can fine about 1B parameter model if you quantize to 8-bit</a:t>
            </a:r>
          </a:p>
          <a:p>
            <a:r>
              <a:rPr lang="en-GB" b="0" i="0" dirty="0">
                <a:solidFill>
                  <a:srgbClr val="808184"/>
                </a:solidFill>
                <a:effectLst/>
                <a:latin typeface="Amazon-Ember" panose="020B0603020204020204" pitchFamily="34" charset="0"/>
              </a:rPr>
              <a:t>2GB of GPU RAM is around 1B parameters fp16, bfloat16</a:t>
            </a:r>
          </a:p>
          <a:p>
            <a:endParaRPr lang="en-GB" b="0" i="0" dirty="0">
              <a:solidFill>
                <a:srgbClr val="808184"/>
              </a:solidFill>
              <a:effectLst/>
              <a:latin typeface="Amazon-Ember" panose="020B0603020204020204" pitchFamily="34" charset="0"/>
            </a:endParaRPr>
          </a:p>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6</a:t>
            </a:fld>
            <a:endParaRPr lang="en-US"/>
          </a:p>
        </p:txBody>
      </p:sp>
    </p:spTree>
    <p:extLst>
      <p:ext uri="{BB962C8B-B14F-4D97-AF65-F5344CB8AC3E}">
        <p14:creationId xmlns:p14="http://schemas.microsoft.com/office/powerpoint/2010/main" val="37864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combine PEFT techniques</a:t>
            </a:r>
          </a:p>
        </p:txBody>
      </p:sp>
      <p:sp>
        <p:nvSpPr>
          <p:cNvPr id="4" name="Slide Number Placeholder 3"/>
          <p:cNvSpPr>
            <a:spLocks noGrp="1"/>
          </p:cNvSpPr>
          <p:nvPr>
            <p:ph type="sldNum" sz="quarter" idx="5"/>
          </p:nvPr>
        </p:nvSpPr>
        <p:spPr/>
        <p:txBody>
          <a:bodyPr/>
          <a:lstStyle/>
          <a:p>
            <a:fld id="{688EF870-5850-6643-A228-25AFAA8E2BB1}" type="slidenum">
              <a:rPr lang="en-US" smtClean="0"/>
              <a:t>7</a:t>
            </a:fld>
            <a:endParaRPr lang="en-US"/>
          </a:p>
        </p:txBody>
      </p:sp>
    </p:spTree>
    <p:extLst>
      <p:ext uri="{BB962C8B-B14F-4D97-AF65-F5344CB8AC3E}">
        <p14:creationId xmlns:p14="http://schemas.microsoft.com/office/powerpoint/2010/main" val="378136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B5563"/>
                </a:solidFill>
                <a:effectLst/>
                <a:latin typeface="Source Sans Pro" panose="020B0503030403020204" pitchFamily="34" charset="0"/>
              </a:rPr>
              <a:t>Instead of training all of the weights e.g. all the 175B weights, you make a low rank representation of the gigantic matrix to 2 smaller matrices the rank of which is very small, often it equals 4. If we can represent these weights with the low rank representation and just train h those, the results are very big.  This means I can freeze the weights, I don’t have to do updates, I don’t have to store any of the overhead that’s needed in terms of back propagation. It can be trained on a single GPU and requires much less RAM. </a:t>
            </a:r>
          </a:p>
          <a:p>
            <a:r>
              <a:rPr lang="en-GB" b="0" i="0" dirty="0">
                <a:solidFill>
                  <a:srgbClr val="4B5563"/>
                </a:solidFill>
                <a:effectLst/>
                <a:latin typeface="Source Sans Pro" panose="020B0503030403020204" pitchFamily="34" charset="0"/>
              </a:rPr>
              <a:t>Rank appears to be task-dependent, the relationship between rank and </a:t>
            </a:r>
          </a:p>
          <a:p>
            <a:endParaRPr lang="en-GB" b="0" i="0" dirty="0">
              <a:solidFill>
                <a:srgbClr val="4B5563"/>
              </a:solidFill>
              <a:effectLst/>
              <a:latin typeface="Source Sans Pro" panose="020B0503030403020204" pitchFamily="34" charset="0"/>
            </a:endParaRPr>
          </a:p>
          <a:p>
            <a:r>
              <a:rPr lang="en-GB" b="0" i="0" dirty="0">
                <a:solidFill>
                  <a:srgbClr val="4B5563"/>
                </a:solidFill>
                <a:effectLst/>
                <a:latin typeface="Source Sans Pro" panose="020B0503030403020204" pitchFamily="34" charset="0"/>
              </a:rPr>
              <a:t>https://</a:t>
            </a:r>
            <a:r>
              <a:rPr lang="en-GB" b="0" i="0" dirty="0" err="1">
                <a:solidFill>
                  <a:srgbClr val="4B5563"/>
                </a:solidFill>
                <a:effectLst/>
                <a:latin typeface="Source Sans Pro" panose="020B0503030403020204" pitchFamily="34" charset="0"/>
              </a:rPr>
              <a:t>www.youtube.com</a:t>
            </a:r>
            <a:r>
              <a:rPr lang="en-GB" b="0" i="0" dirty="0">
                <a:solidFill>
                  <a:srgbClr val="4B5563"/>
                </a:solidFill>
                <a:effectLst/>
                <a:latin typeface="Source Sans Pro" panose="020B0503030403020204" pitchFamily="34" charset="0"/>
              </a:rPr>
              <a:t>/</a:t>
            </a:r>
            <a:r>
              <a:rPr lang="en-GB" b="0" i="0" dirty="0" err="1">
                <a:solidFill>
                  <a:srgbClr val="4B5563"/>
                </a:solidFill>
                <a:effectLst/>
                <a:latin typeface="Source Sans Pro" panose="020B0503030403020204" pitchFamily="34" charset="0"/>
              </a:rPr>
              <a:t>watch?v</a:t>
            </a:r>
            <a:r>
              <a:rPr lang="en-GB" b="0" i="0" dirty="0">
                <a:solidFill>
                  <a:srgbClr val="4B5563"/>
                </a:solidFill>
                <a:effectLst/>
                <a:latin typeface="Source Sans Pro" panose="020B0503030403020204" pitchFamily="34" charset="0"/>
              </a:rPr>
              <a:t>=KoOlcX3XLd4</a:t>
            </a:r>
          </a:p>
          <a:p>
            <a:endParaRPr lang="en-GB" b="0" i="0" dirty="0">
              <a:solidFill>
                <a:srgbClr val="4B5563"/>
              </a:solidFill>
              <a:effectLst/>
              <a:latin typeface="Source Sans Pro" panose="020B0503030403020204" pitchFamily="34" charset="0"/>
            </a:endParaRPr>
          </a:p>
          <a:p>
            <a:r>
              <a:rPr lang="en-GB" b="0" i="0" dirty="0">
                <a:solidFill>
                  <a:srgbClr val="4B5563"/>
                </a:solidFill>
                <a:effectLst/>
                <a:latin typeface="Source Sans Pro" panose="020B0503030403020204" pitchFamily="34" charset="0"/>
              </a:rPr>
              <a:t>To make fine-tuning more efficient, </a:t>
            </a:r>
            <a:r>
              <a:rPr lang="en-GB" b="0" i="0" dirty="0" err="1">
                <a:solidFill>
                  <a:srgbClr val="4B5563"/>
                </a:solidFill>
                <a:effectLst/>
                <a:latin typeface="Source Sans Pro" panose="020B0503030403020204" pitchFamily="34" charset="0"/>
              </a:rPr>
              <a:t>LoRA’s</a:t>
            </a:r>
            <a:r>
              <a:rPr lang="en-GB" b="0" i="0" dirty="0">
                <a:solidFill>
                  <a:srgbClr val="4B5563"/>
                </a:solidFill>
                <a:effectLst/>
                <a:latin typeface="Source Sans Pro" panose="020B0503030403020204" pitchFamily="34" charset="0"/>
              </a:rPr>
              <a:t> approach is to represent the weight updates with two smaller matrices (called </a:t>
            </a:r>
            <a:r>
              <a:rPr lang="en-GB" b="1" i="0" dirty="0">
                <a:effectLst/>
                <a:latin typeface="Source Sans Pro" panose="020B0503030403020204" pitchFamily="34" charset="0"/>
              </a:rPr>
              <a:t>update matrices</a:t>
            </a:r>
            <a:r>
              <a:rPr lang="en-GB" b="0" i="0" dirty="0">
                <a:solidFill>
                  <a:srgbClr val="4B5563"/>
                </a:solidFill>
                <a:effectLst/>
                <a:latin typeface="Source Sans Pro" panose="020B0503030403020204" pitchFamily="34" charset="0"/>
              </a:rPr>
              <a:t>) through low-rank decomposition. These new matrices can be trained to adapt to the new data while keeping the overall number of changes low. The original weight matrix remains frozen and doesn’t receive any further adjustments. To produce the final results, both the original and the adapted weights are combined. </a:t>
            </a:r>
          </a:p>
          <a:p>
            <a:endParaRPr lang="en-GB" b="0" i="0" dirty="0">
              <a:solidFill>
                <a:srgbClr val="4B5563"/>
              </a:solidFill>
              <a:effectLst/>
              <a:latin typeface="Source Sans Pro" panose="020B0503030403020204" pitchFamily="34" charset="0"/>
            </a:endParaRPr>
          </a:p>
          <a:p>
            <a:pPr algn="l">
              <a:buFont typeface="Arial" panose="020B0604020202020204" pitchFamily="34" charset="0"/>
              <a:buChar char="•"/>
            </a:pPr>
            <a:r>
              <a:rPr lang="en-GB" b="0" i="0" dirty="0" err="1">
                <a:solidFill>
                  <a:srgbClr val="4B5563"/>
                </a:solidFill>
                <a:effectLst/>
                <a:latin typeface="Source Sans Pro" panose="020B0503030403020204" pitchFamily="34" charset="0"/>
              </a:rPr>
              <a:t>LoRA</a:t>
            </a:r>
            <a:r>
              <a:rPr lang="en-GB" b="0" i="0" dirty="0">
                <a:solidFill>
                  <a:srgbClr val="4B5563"/>
                </a:solidFill>
                <a:effectLst/>
                <a:latin typeface="Source Sans Pro" panose="020B0503030403020204" pitchFamily="34" charset="0"/>
              </a:rPr>
              <a:t> is orthogonal to many other parameter-efficient methods and can be combined with many of them.</a:t>
            </a:r>
          </a:p>
          <a:p>
            <a:br>
              <a:rPr lang="en-GB" dirty="0"/>
            </a:b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8</a:t>
            </a:fld>
            <a:endParaRPr lang="en-US"/>
          </a:p>
        </p:txBody>
      </p:sp>
    </p:spTree>
    <p:extLst>
      <p:ext uri="{BB962C8B-B14F-4D97-AF65-F5344CB8AC3E}">
        <p14:creationId xmlns:p14="http://schemas.microsoft.com/office/powerpoint/2010/main" val="64733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10</a:t>
            </a:fld>
            <a:endParaRPr lang="en-US"/>
          </a:p>
        </p:txBody>
      </p:sp>
    </p:spTree>
    <p:extLst>
      <p:ext uri="{BB962C8B-B14F-4D97-AF65-F5344CB8AC3E}">
        <p14:creationId xmlns:p14="http://schemas.microsoft.com/office/powerpoint/2010/main" val="1922655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hyperlink" Target="https://support.aws.amazon.com/"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FB8C5349-93AF-43C3-AC09-E6C1457C538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a:ext>
            </a:extLst>
          </a:blip>
          <a:stretch>
            <a:fillRect/>
          </a:stretch>
        </p:blipFill>
        <p:spPr>
          <a:xfrm>
            <a:off x="3799983" y="6446519"/>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57200" y="1554480"/>
            <a:ext cx="8412480"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57199" y="4480558"/>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57200" y="5120640"/>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83941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8FF0BAF7-53D6-4FA8-BA21-0899A446DA9F}"/>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3799983" y="6446520"/>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2248489" y="4245953"/>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2982875" y="1325823"/>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
        <p:nvSpPr>
          <p:cNvPr id="6" name="TextBox 5">
            <a:extLst>
              <a:ext uri="{FF2B5EF4-FFF2-40B4-BE49-F238E27FC236}">
                <a16:creationId xmlns:a16="http://schemas.microsoft.com/office/drawing/2014/main" id="{C5FDA8FE-EEC9-4FE4-8F8D-AD1EDB14F4CD}"/>
              </a:ext>
            </a:extLst>
          </p:cNvPr>
          <p:cNvSpPr txBox="1"/>
          <p:nvPr/>
        </p:nvSpPr>
        <p:spPr>
          <a:xfrm>
            <a:off x="457200" y="5303520"/>
            <a:ext cx="8001000" cy="1143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a:t>
            </a:r>
            <a:r>
              <a:rPr lang="en-US" sz="1800" u="sng" dirty="0">
                <a:solidFill>
                  <a:srgbClr val="F1F3F3"/>
                </a:solidFill>
              </a:rPr>
              <a:t>https://support.aws</a:t>
            </a:r>
            <a:r>
              <a:rPr lang="en-US" sz="1800" kern="1200" dirty="0">
                <a:solidFill>
                  <a:srgbClr val="F1F3F3"/>
                </a:solidFill>
                <a:effectLst/>
                <a:latin typeface="Amazon Ember" panose="020B0603020204020204" pitchFamily="34" charset="0"/>
                <a:ea typeface="+mn-ea"/>
                <a:cs typeface="+mn-cs"/>
                <a:hlinkClick r:id="rId5">
                  <a:extLst>
                    <a:ext uri="{A12FA001-AC4F-418D-AE19-62706E023703}">
                      <ahyp:hlinkClr xmlns:ahyp="http://schemas.microsoft.com/office/drawing/2018/hyperlinkcolor" val="tx"/>
                    </a:ext>
                  </a:extLst>
                </a:hlinkClick>
              </a:rPr>
              <a:t>amazon.com/#/contacts/aws-academy</a:t>
            </a:r>
            <a:r>
              <a:rPr lang="en-US" sz="1800" dirty="0">
                <a:solidFill>
                  <a:srgbClr val="F1F3F3"/>
                </a:solidFill>
              </a:rPr>
              <a:t>. </a:t>
            </a:r>
            <a:br>
              <a:rPr lang="en-US" sz="1800" dirty="0">
                <a:solidFill>
                  <a:srgbClr val="F1F3F3"/>
                </a:solidFill>
              </a:rPr>
            </a:br>
            <a:r>
              <a:rPr lang="en-US" sz="1800" dirty="0">
                <a:solidFill>
                  <a:srgbClr val="F1F3F3"/>
                </a:solidFill>
              </a:rPr>
              <a:t>All trademarks are the property of their owners.</a:t>
            </a:r>
          </a:p>
          <a:p>
            <a:endParaRPr lang="en-US" dirty="0"/>
          </a:p>
        </p:txBody>
      </p:sp>
    </p:spTree>
    <p:custDataLst>
      <p:tags r:id="rId1"/>
    </p:custDataLst>
    <p:extLst>
      <p:ext uri="{BB962C8B-B14F-4D97-AF65-F5344CB8AC3E}">
        <p14:creationId xmlns:p14="http://schemas.microsoft.com/office/powerpoint/2010/main" val="3194335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FF8B9268-D160-4371-B431-C3FF238B867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a:ext>
            </a:extLst>
          </a:blip>
          <a:stretch>
            <a:fillRect/>
          </a:stretch>
        </p:blipFill>
        <p:spPr>
          <a:xfrm>
            <a:off x="3799983" y="6446520"/>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425349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8" name="Copyright1">
            <a:extLst>
              <a:ext uri="{FF2B5EF4-FFF2-40B4-BE49-F238E27FC236}">
                <a16:creationId xmlns:a16="http://schemas.microsoft.com/office/drawing/2014/main" id="{5B6281CA-DDB5-4FA8-9C31-F9EAA4393B7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6009640" y="6446520"/>
            <a:ext cx="4610100" cy="311150"/>
          </a:xfrm>
          <a:prstGeom prst="rect">
            <a:avLst/>
          </a:prstGeom>
        </p:spPr>
      </p:pic>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18835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6340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44242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16751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19405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35816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54876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latin typeface="Amazon Ember Display Heavy" panose="04020705040A02060702" pitchFamily="82" charset="0"/>
              </a:rPr>
              <a:t>Click to edit Master title style</a:t>
            </a:r>
            <a:endParaRPr lang="en-US" dirty="0"/>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Click to edit Master text styles</a:t>
            </a:r>
          </a:p>
          <a:p>
            <a:pPr marL="230188" lvl="1" indent="-230188" defTabSz="228600">
              <a:lnSpc>
                <a:spcPct val="100000"/>
              </a:lnSpc>
              <a:spcBef>
                <a:spcPts val="500"/>
              </a:spcBef>
              <a:spcAft>
                <a:spcPts val="600"/>
              </a:spcAft>
              <a:buFont typeface="Amazon Ember Display"/>
            </a:pPr>
            <a:r>
              <a:rPr lang="en-US"/>
              <a:t>Second level</a:t>
            </a:r>
          </a:p>
          <a:p>
            <a:pPr marL="230188" lvl="2" indent="-230188" defTabSz="228600">
              <a:lnSpc>
                <a:spcPct val="100000"/>
              </a:lnSpc>
              <a:spcBef>
                <a:spcPts val="500"/>
              </a:spcBef>
              <a:spcAft>
                <a:spcPts val="600"/>
              </a:spcAft>
              <a:buFont typeface="Amazon Ember Display"/>
            </a:pPr>
            <a:r>
              <a:rPr lang="en-US"/>
              <a:t>Third level</a:t>
            </a:r>
          </a:p>
          <a:p>
            <a:pPr marL="230188" lvl="3" indent="-230188" defTabSz="228600">
              <a:lnSpc>
                <a:spcPct val="100000"/>
              </a:lnSpc>
              <a:spcBef>
                <a:spcPts val="500"/>
              </a:spcBef>
              <a:spcAft>
                <a:spcPts val="600"/>
              </a:spcAft>
              <a:buFont typeface="Amazon Ember Display"/>
            </a:pPr>
            <a:r>
              <a:rPr lang="en-US"/>
              <a:t>Fourth level</a:t>
            </a:r>
          </a:p>
          <a:p>
            <a:pPr marL="230188" lvl="4" indent="-230188" defTabSz="228600">
              <a:lnSpc>
                <a:spcPct val="100000"/>
              </a:lnSpc>
              <a:spcBef>
                <a:spcPts val="500"/>
              </a:spcBef>
              <a:spcAft>
                <a:spcPts val="600"/>
              </a:spcAft>
              <a:buFont typeface="Amazon Ember Display"/>
            </a:pPr>
            <a:r>
              <a:rPr lang="en-US"/>
              <a:t>Fifth level</a:t>
            </a:r>
            <a:endParaRPr lang="en-US" dirty="0"/>
          </a:p>
        </p:txBody>
      </p:sp>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86A8BF56-6CB3-514C-9A64-F39D95C9E25B}" type="slidenum">
              <a:rPr lang="en-US" smtClean="0"/>
              <a:t>‹#›</a:t>
            </a:fld>
            <a:endParaRPr lang="en-US"/>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43599" y="6445721"/>
            <a:ext cx="366979" cy="219456"/>
          </a:xfrm>
          <a:prstGeom prst="rect">
            <a:avLst/>
          </a:prstGeom>
        </p:spPr>
      </p:pic>
      <p:pic>
        <p:nvPicPr>
          <p:cNvPr id="88" name="Copyright1">
            <a:extLst>
              <a:ext uri="{FF2B5EF4-FFF2-40B4-BE49-F238E27FC236}">
                <a16:creationId xmlns:a16="http://schemas.microsoft.com/office/drawing/2014/main" id="{D279C8CD-9488-4A44-A4D2-4C5E7235BC34}"/>
              </a:ext>
              <a:ext uri="{C183D7F6-B498-43B3-948B-1728B52AA6E4}">
                <adec:decorative xmlns:adec="http://schemas.microsoft.com/office/drawing/2017/decorative" val="1"/>
              </a:ext>
            </a:extLst>
          </p:cNvPr>
          <p:cNvPicPr>
            <a:picLocks/>
          </p:cNvPicPr>
          <p:nvPr/>
        </p:nvPicPr>
        <p:blipFill>
          <a:blip r:embed="rId14">
            <a:extLst>
              <a:ext uri="{28A0092B-C50C-407E-A947-70E740481C1C}">
                <a14:useLocalDpi xmlns:a14="http://schemas.microsoft.com/office/drawing/2010/main"/>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8955840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81" r:id="rId6"/>
    <p:sldLayoutId id="2147483682"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uggingface/pef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arxiv.org/abs/2106.0968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hyperlink" Target="https://openreview.net/pdf?id=nZeVKeeFYf9" TargetMode="External"/><Relationship Id="rId4" Type="http://schemas.openxmlformats.org/officeDocument/2006/relationships/hyperlink" Target="https://arxiv.org/abs/2106.09685"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a:xfrm>
            <a:off x="457199" y="1798917"/>
            <a:ext cx="8080131" cy="2195512"/>
          </a:xfrm>
        </p:spPr>
        <p:txBody>
          <a:bodyPr>
            <a:normAutofit/>
          </a:bodyPr>
          <a:lstStyle/>
          <a:p>
            <a:r>
              <a:rPr lang="en-US" dirty="0"/>
              <a:t>Fine-tune and deploy with PEFT on AWS</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a:xfrm>
            <a:off x="457199" y="4480558"/>
            <a:ext cx="8412479" cy="548641"/>
          </a:xfrm>
        </p:spPr>
        <p:txBody>
          <a:bodyPr/>
          <a:lstStyle/>
          <a:p>
            <a:r>
              <a:rPr lang="en-US" dirty="0"/>
              <a:t>Generative AI Foundations on AWS</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a:xfrm>
            <a:off x="457199" y="5155171"/>
            <a:ext cx="7655169" cy="1209822"/>
          </a:xfrm>
        </p:spPr>
        <p:txBody>
          <a:bodyPr>
            <a:normAutofit fontScale="92500"/>
          </a:bodyPr>
          <a:lstStyle/>
          <a:p>
            <a:r>
              <a:rPr lang="en-US" dirty="0"/>
              <a:t>Anastasia Tzeveleka, Sr. ML Specialist SA at AWS</a:t>
            </a:r>
          </a:p>
          <a:p>
            <a:r>
              <a:rPr lang="en-US" dirty="0"/>
              <a:t>Level 300</a:t>
            </a:r>
          </a:p>
        </p:txBody>
      </p:sp>
    </p:spTree>
    <p:extLst>
      <p:ext uri="{BB962C8B-B14F-4D97-AF65-F5344CB8AC3E}">
        <p14:creationId xmlns:p14="http://schemas.microsoft.com/office/powerpoint/2010/main" val="350748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5">
            <a:extLst>
              <a:ext uri="{FF2B5EF4-FFF2-40B4-BE49-F238E27FC236}">
                <a16:creationId xmlns:a16="http://schemas.microsoft.com/office/drawing/2014/main" id="{7405BE07-8558-6103-FBCB-4E77C51D7E05}"/>
              </a:ext>
            </a:extLst>
          </p:cNvPr>
          <p:cNvSpPr/>
          <p:nvPr/>
        </p:nvSpPr>
        <p:spPr>
          <a:xfrm>
            <a:off x="8216153" y="1350260"/>
            <a:ext cx="3845859" cy="46681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GB" b="0" i="0" dirty="0">
                <a:solidFill>
                  <a:srgbClr val="242424"/>
                </a:solidFill>
                <a:effectLst/>
                <a:latin typeface="source-serif-pro"/>
              </a:rPr>
              <a:t>Quantized Low-Rank Adapters </a:t>
            </a:r>
            <a:r>
              <a:rPr lang="en-US" dirty="0">
                <a:latin typeface="Amazon Ember" panose="020B0603020204020204" pitchFamily="34" charset="0"/>
                <a:ea typeface="Amazon Ember" panose="020B0603020204020204" pitchFamily="34" charset="0"/>
                <a:cs typeface="Amazon Ember" panose="020B0603020204020204" pitchFamily="34" charset="0"/>
              </a:rPr>
              <a:t>(QLoRA)</a:t>
            </a:r>
          </a:p>
        </p:txBody>
      </p:sp>
      <p:pic>
        <p:nvPicPr>
          <p:cNvPr id="9" name="Graphic 8">
            <a:extLst>
              <a:ext uri="{FF2B5EF4-FFF2-40B4-BE49-F238E27FC236}">
                <a16:creationId xmlns:a16="http://schemas.microsoft.com/office/drawing/2014/main" id="{00404D66-A955-5C71-912D-3D42342363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2929" y="3676267"/>
            <a:ext cx="1281953" cy="1281953"/>
          </a:xfrm>
          <a:prstGeom prst="rect">
            <a:avLst/>
          </a:prstGeom>
        </p:spPr>
      </p:pic>
      <p:sp>
        <p:nvSpPr>
          <p:cNvPr id="11" name="TextBox 10">
            <a:extLst>
              <a:ext uri="{FF2B5EF4-FFF2-40B4-BE49-F238E27FC236}">
                <a16:creationId xmlns:a16="http://schemas.microsoft.com/office/drawing/2014/main" id="{2132533B-5F76-BD90-4310-A08CE5FF6A46}"/>
              </a:ext>
            </a:extLst>
          </p:cNvPr>
          <p:cNvSpPr txBox="1"/>
          <p:nvPr/>
        </p:nvSpPr>
        <p:spPr>
          <a:xfrm>
            <a:off x="8786533" y="4998564"/>
            <a:ext cx="3405467" cy="338554"/>
          </a:xfrm>
          <a:prstGeom prst="rect">
            <a:avLst/>
          </a:prstGeom>
          <a:noFill/>
        </p:spPr>
        <p:txBody>
          <a:bodyPr wrap="square">
            <a:spAutoFit/>
          </a:bodyPr>
          <a:lstStyle/>
          <a:p>
            <a:r>
              <a:rPr lang="en-US" sz="1600" dirty="0" err="1"/>
              <a:t>arxiv.org</a:t>
            </a:r>
            <a:r>
              <a:rPr lang="en-US" sz="1600" dirty="0"/>
              <a:t>/pdf/2305.14314.pdf </a:t>
            </a:r>
          </a:p>
        </p:txBody>
      </p:sp>
      <p:sp>
        <p:nvSpPr>
          <p:cNvPr id="13" name="Content Placeholder 2">
            <a:extLst>
              <a:ext uri="{FF2B5EF4-FFF2-40B4-BE49-F238E27FC236}">
                <a16:creationId xmlns:a16="http://schemas.microsoft.com/office/drawing/2014/main" id="{52E25DA7-AFE7-020D-FD06-FD2E116E96E7}"/>
              </a:ext>
            </a:extLst>
          </p:cNvPr>
          <p:cNvSpPr>
            <a:spLocks noGrp="1"/>
          </p:cNvSpPr>
          <p:nvPr>
            <p:ph idx="2"/>
          </p:nvPr>
        </p:nvSpPr>
        <p:spPr>
          <a:xfrm>
            <a:off x="365760" y="1350260"/>
            <a:ext cx="7984864" cy="3359130"/>
          </a:xfrm>
        </p:spPr>
        <p:txBody>
          <a:bodyPr/>
          <a:lstStyle/>
          <a:p>
            <a:r>
              <a:rPr lang="en-US" sz="2400" dirty="0"/>
              <a:t>With QLoRA you can </a:t>
            </a:r>
            <a:r>
              <a:rPr lang="en-US" sz="2400" i="1" dirty="0"/>
              <a:t>reduce the required memory </a:t>
            </a:r>
            <a:r>
              <a:rPr lang="en-US" sz="2400" dirty="0"/>
              <a:t>further and still approximate the full-precision model fine-tuning.</a:t>
            </a:r>
          </a:p>
          <a:p>
            <a:r>
              <a:rPr lang="en-US" sz="2400" dirty="0"/>
              <a:t>You </a:t>
            </a:r>
            <a:r>
              <a:rPr lang="en-US" sz="2400" i="1" dirty="0"/>
              <a:t>quantize</a:t>
            </a:r>
            <a:r>
              <a:rPr lang="en-US" sz="2400" dirty="0"/>
              <a:t> the pre-trained model </a:t>
            </a:r>
            <a:r>
              <a:rPr lang="en-US" sz="2400" i="1" dirty="0"/>
              <a:t>to 4 bits </a:t>
            </a:r>
            <a:r>
              <a:rPr lang="en-US" sz="2400" dirty="0"/>
              <a:t>using NormalFloat (NF4) quantization and Double Quantization techniques.</a:t>
            </a:r>
          </a:p>
          <a:p>
            <a:r>
              <a:rPr lang="en-US" sz="2400" dirty="0"/>
              <a:t>You freeze the model parameters and add a small number of trainable parameters as Low-Rank Adapters. </a:t>
            </a:r>
          </a:p>
          <a:p>
            <a:r>
              <a:rPr lang="en-US" sz="2400" dirty="0"/>
              <a:t>During fine-tuning, QLoRA fine tunes the </a:t>
            </a:r>
            <a:r>
              <a:rPr lang="en-US" sz="2400" dirty="0" err="1"/>
              <a:t>LoRA</a:t>
            </a:r>
            <a:r>
              <a:rPr lang="en-US" sz="2400" dirty="0"/>
              <a:t> Adapters (16-bit)</a:t>
            </a:r>
          </a:p>
        </p:txBody>
      </p:sp>
      <p:sp>
        <p:nvSpPr>
          <p:cNvPr id="14" name="Rectangle 13">
            <a:extLst>
              <a:ext uri="{FF2B5EF4-FFF2-40B4-BE49-F238E27FC236}">
                <a16:creationId xmlns:a16="http://schemas.microsoft.com/office/drawing/2014/main" id="{2DCA1505-1D41-BFAD-64BC-521FBC5DFBB0}"/>
              </a:ext>
            </a:extLst>
          </p:cNvPr>
          <p:cNvSpPr/>
          <p:nvPr/>
        </p:nvSpPr>
        <p:spPr>
          <a:xfrm>
            <a:off x="8516554" y="1917093"/>
            <a:ext cx="3245056" cy="1299931"/>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GB" sz="1600" b="0" i="0" dirty="0">
                <a:solidFill>
                  <a:schemeClr val="bg1"/>
                </a:solidFill>
                <a:effectLst/>
                <a:latin typeface="source-serif-pro"/>
              </a:rPr>
              <a:t>According to the </a:t>
            </a:r>
            <a:r>
              <a:rPr lang="en-GB" sz="1600" b="0" i="0" dirty="0" err="1">
                <a:solidFill>
                  <a:schemeClr val="bg1"/>
                </a:solidFill>
                <a:effectLst/>
                <a:latin typeface="source-serif-pro"/>
              </a:rPr>
              <a:t>QLoRA</a:t>
            </a:r>
            <a:r>
              <a:rPr lang="en-GB" sz="1600" b="0" i="0" dirty="0">
                <a:solidFill>
                  <a:schemeClr val="bg1"/>
                </a:solidFill>
                <a:effectLst/>
                <a:latin typeface="source-serif-pro"/>
              </a:rPr>
              <a:t> paper by T. </a:t>
            </a:r>
            <a:r>
              <a:rPr lang="en-GB" sz="1600" b="0" i="0" dirty="0" err="1">
                <a:solidFill>
                  <a:schemeClr val="bg1"/>
                </a:solidFill>
                <a:effectLst/>
                <a:latin typeface="source-serif-pro"/>
              </a:rPr>
              <a:t>Dettmers</a:t>
            </a:r>
            <a:r>
              <a:rPr lang="en-GB" sz="1600" b="0" i="0" dirty="0">
                <a:solidFill>
                  <a:schemeClr val="bg1"/>
                </a:solidFill>
                <a:effectLst/>
                <a:latin typeface="source-serif-pro"/>
              </a:rPr>
              <a:t> et al. you can fine-tune 65 billion parameter model on a single 48GB  GPU</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590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2DE5220-EDAC-A72D-BF39-03CC4CE48CCC}"/>
              </a:ext>
            </a:extLst>
          </p:cNvPr>
          <p:cNvSpPr/>
          <p:nvPr/>
        </p:nvSpPr>
        <p:spPr>
          <a:xfrm>
            <a:off x="1049548" y="3053752"/>
            <a:ext cx="10233803" cy="3174521"/>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PEFT</a:t>
            </a:r>
          </a:p>
        </p:txBody>
      </p:sp>
      <p:sp>
        <p:nvSpPr>
          <p:cNvPr id="6" name="TextBox 5">
            <a:extLst>
              <a:ext uri="{FF2B5EF4-FFF2-40B4-BE49-F238E27FC236}">
                <a16:creationId xmlns:a16="http://schemas.microsoft.com/office/drawing/2014/main" id="{D25FB5F6-8813-1D8E-6504-1992255F8224}"/>
              </a:ext>
            </a:extLst>
          </p:cNvPr>
          <p:cNvSpPr txBox="1"/>
          <p:nvPr/>
        </p:nvSpPr>
        <p:spPr>
          <a:xfrm>
            <a:off x="1478050" y="309036"/>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sp>
        <p:nvSpPr>
          <p:cNvPr id="7" name="TextBox 6">
            <a:extLst>
              <a:ext uri="{FF2B5EF4-FFF2-40B4-BE49-F238E27FC236}">
                <a16:creationId xmlns:a16="http://schemas.microsoft.com/office/drawing/2014/main" id="{46D35AAA-2E7D-F8A8-A14C-E676C29A2ECC}"/>
              </a:ext>
            </a:extLst>
          </p:cNvPr>
          <p:cNvSpPr txBox="1"/>
          <p:nvPr/>
        </p:nvSpPr>
        <p:spPr>
          <a:xfrm>
            <a:off x="1049548" y="1301931"/>
            <a:ext cx="10613365" cy="830997"/>
          </a:xfrm>
          <a:prstGeom prst="rect">
            <a:avLst/>
          </a:prstGeom>
          <a:noFill/>
        </p:spPr>
        <p:txBody>
          <a:bodyPr wrap="square">
            <a:spAutoFit/>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Hugging Face library </a:t>
            </a:r>
            <a:r>
              <a:rPr lang="en-US" sz="2400" dirty="0">
                <a:latin typeface="Amazon Ember" panose="020B0603020204020204" pitchFamily="34" charset="0"/>
                <a:ea typeface="Amazon Ember" panose="020B0603020204020204" pitchFamily="34" charset="0"/>
                <a:cs typeface="Amazon Ember" panose="020B0603020204020204" pitchFamily="34" charset="0"/>
              </a:rPr>
              <a:t>which</a:t>
            </a:r>
            <a:r>
              <a:rPr lang="en-US" sz="2400" b="1"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helps you integrate</a:t>
            </a:r>
            <a:r>
              <a:rPr lang="en-GB" sz="2400" b="0" i="0" dirty="0">
                <a:solidFill>
                  <a:srgbClr val="111827"/>
                </a:solidFill>
                <a:effectLst/>
                <a:latin typeface="Amazon Ember" panose="020B0603020204020204" pitchFamily="34" charset="0"/>
                <a:ea typeface="Amazon Ember" panose="020B0603020204020204" pitchFamily="34" charset="0"/>
                <a:cs typeface="Amazon Ember" panose="020B0603020204020204" pitchFamily="34" charset="0"/>
              </a:rPr>
              <a:t> PEFT methods </a:t>
            </a:r>
          </a:p>
          <a:p>
            <a:pPr algn="ctr"/>
            <a:r>
              <a:rPr lang="en-GB" sz="2400" b="0" i="0" dirty="0">
                <a:solidFill>
                  <a:srgbClr val="111827"/>
                </a:solidFill>
                <a:effectLst/>
                <a:latin typeface="Amazon Ember" panose="020B0603020204020204" pitchFamily="34" charset="0"/>
                <a:ea typeface="Amazon Ember" panose="020B0603020204020204" pitchFamily="34" charset="0"/>
                <a:cs typeface="Amazon Ember" panose="020B0603020204020204" pitchFamily="34" charset="0"/>
              </a:rPr>
              <a:t>with 🤗 Transformers and 🤗 Accelerate.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E90EFA7C-6140-175A-7E04-3072B5D42A63}"/>
              </a:ext>
            </a:extLst>
          </p:cNvPr>
          <p:cNvSpPr txBox="1"/>
          <p:nvPr/>
        </p:nvSpPr>
        <p:spPr>
          <a:xfrm>
            <a:off x="323203" y="3038196"/>
            <a:ext cx="9269371" cy="646331"/>
          </a:xfrm>
          <a:prstGeom prst="rect">
            <a:avLst/>
          </a:prstGeom>
          <a:noFill/>
        </p:spPr>
        <p:txBody>
          <a:bodyPr wrap="square">
            <a:spAutoFit/>
          </a:bodyPr>
          <a:lstStyle/>
          <a:p>
            <a:endParaRPr lang="en-GB" dirty="0">
              <a:latin typeface="Amazon Ember" panose="020B0603020204020204" pitchFamily="34" charset="0"/>
              <a:ea typeface="Amazon Ember" panose="020B0603020204020204" pitchFamily="34" charset="0"/>
              <a:cs typeface="Amazon Ember" panose="020B0603020204020204" pitchFamily="34" charset="0"/>
            </a:endParaRPr>
          </a:p>
          <a:p>
            <a:endParaRPr lang="en-GB"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Rounded Corners 5">
            <a:extLst>
              <a:ext uri="{FF2B5EF4-FFF2-40B4-BE49-F238E27FC236}">
                <a16:creationId xmlns:a16="http://schemas.microsoft.com/office/drawing/2014/main" id="{11A85D35-3335-DFA4-C551-3D5324A12C24}"/>
              </a:ext>
            </a:extLst>
          </p:cNvPr>
          <p:cNvSpPr/>
          <p:nvPr/>
        </p:nvSpPr>
        <p:spPr>
          <a:xfrm>
            <a:off x="1168986" y="4654927"/>
            <a:ext cx="4951295" cy="135981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Apply PEFT for image and text related downstream tasks</a:t>
            </a:r>
          </a:p>
        </p:txBody>
      </p:sp>
      <p:sp>
        <p:nvSpPr>
          <p:cNvPr id="16" name="Rectangle: Rounded Corners 5">
            <a:extLst>
              <a:ext uri="{FF2B5EF4-FFF2-40B4-BE49-F238E27FC236}">
                <a16:creationId xmlns:a16="http://schemas.microsoft.com/office/drawing/2014/main" id="{989AD793-918D-500C-2E03-D981E4804E65}"/>
              </a:ext>
            </a:extLst>
          </p:cNvPr>
          <p:cNvSpPr/>
          <p:nvPr/>
        </p:nvSpPr>
        <p:spPr>
          <a:xfrm>
            <a:off x="1241830" y="3176220"/>
            <a:ext cx="4854169" cy="136808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Apply SOTA PEFT methods</a:t>
            </a:r>
            <a:r>
              <a:rPr lang="en-GB"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GB" dirty="0" err="1">
                <a:latin typeface="Amazon Ember" panose="020B0603020204020204" pitchFamily="34" charset="0"/>
                <a:ea typeface="Amazon Ember" panose="020B0603020204020204" pitchFamily="34" charset="0"/>
                <a:cs typeface="Amazon Ember" panose="020B0603020204020204" pitchFamily="34" charset="0"/>
              </a:rPr>
              <a:t>LoRA</a:t>
            </a:r>
            <a:r>
              <a:rPr lang="en-GB" dirty="0">
                <a:latin typeface="Amazon Ember" panose="020B0603020204020204" pitchFamily="34" charset="0"/>
                <a:ea typeface="Amazon Ember" panose="020B0603020204020204" pitchFamily="34" charset="0"/>
                <a:cs typeface="Amazon Ember" panose="020B0603020204020204" pitchFamily="34" charset="0"/>
              </a:rPr>
              <a:t>, Prompt Tuning, P Tuning, </a:t>
            </a:r>
            <a:r>
              <a:rPr lang="en-GB" dirty="0" err="1">
                <a:latin typeface="Amazon Ember" panose="020B0603020204020204" pitchFamily="34" charset="0"/>
                <a:ea typeface="Amazon Ember" panose="020B0603020204020204" pitchFamily="34" charset="0"/>
                <a:cs typeface="Amazon Ember" panose="020B0603020204020204" pitchFamily="34" charset="0"/>
              </a:rPr>
              <a:t>AdaLoRA</a:t>
            </a:r>
            <a:r>
              <a:rPr lang="en-GB" dirty="0">
                <a:latin typeface="Amazon Ember" panose="020B0603020204020204" pitchFamily="34" charset="0"/>
                <a:ea typeface="Amazon Ember" panose="020B0603020204020204" pitchFamily="34" charset="0"/>
                <a:cs typeface="Amazon Ember" panose="020B0603020204020204" pitchFamily="34" charset="0"/>
              </a:rPr>
              <a:t>, IA3 and more</a:t>
            </a:r>
          </a:p>
        </p:txBody>
      </p:sp>
      <p:sp>
        <p:nvSpPr>
          <p:cNvPr id="17" name="Rectangle: Rounded Corners 5">
            <a:extLst>
              <a:ext uri="{FF2B5EF4-FFF2-40B4-BE49-F238E27FC236}">
                <a16:creationId xmlns:a16="http://schemas.microsoft.com/office/drawing/2014/main" id="{FCC041F0-641B-5883-DDC1-74659A700F50}"/>
              </a:ext>
            </a:extLst>
          </p:cNvPr>
          <p:cNvSpPr/>
          <p:nvPr/>
        </p:nvSpPr>
        <p:spPr>
          <a:xfrm>
            <a:off x="6191157" y="3176219"/>
            <a:ext cx="4951295" cy="136808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Use with a range of models </a:t>
            </a:r>
          </a:p>
          <a:p>
            <a:pPr algn="ctr"/>
            <a:r>
              <a:rPr lang="en-GB" dirty="0">
                <a:latin typeface="Amazon Ember" panose="020B0603020204020204" pitchFamily="34" charset="0"/>
                <a:ea typeface="Amazon Ember" panose="020B0603020204020204" pitchFamily="34" charset="0"/>
                <a:cs typeface="Amazon Ember" panose="020B0603020204020204" pitchFamily="34" charset="0"/>
              </a:rPr>
              <a:t>GPT-3, GPT-J, OPT, BLOOM, </a:t>
            </a:r>
            <a:r>
              <a:rPr lang="en-GB" dirty="0" err="1">
                <a:latin typeface="Amazon Ember" panose="020B0603020204020204" pitchFamily="34" charset="0"/>
                <a:ea typeface="Amazon Ember" panose="020B0603020204020204" pitchFamily="34" charset="0"/>
                <a:cs typeface="Amazon Ember" panose="020B0603020204020204" pitchFamily="34" charset="0"/>
              </a:rPr>
              <a:t>LLaMA</a:t>
            </a:r>
            <a:r>
              <a:rPr lang="en-GB" dirty="0">
                <a:latin typeface="Amazon Ember" panose="020B0603020204020204" pitchFamily="34" charset="0"/>
                <a:ea typeface="Amazon Ember" panose="020B0603020204020204" pitchFamily="34" charset="0"/>
                <a:cs typeface="Amazon Ember" panose="020B0603020204020204" pitchFamily="34" charset="0"/>
              </a:rPr>
              <a:t>, Stable Diffusion and more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Rounded Corners 5">
            <a:extLst>
              <a:ext uri="{FF2B5EF4-FFF2-40B4-BE49-F238E27FC236}">
                <a16:creationId xmlns:a16="http://schemas.microsoft.com/office/drawing/2014/main" id="{9421A1E0-249D-72D2-5DB0-7E0F8724DFEF}"/>
              </a:ext>
            </a:extLst>
          </p:cNvPr>
          <p:cNvSpPr/>
          <p:nvPr/>
        </p:nvSpPr>
        <p:spPr>
          <a:xfrm>
            <a:off x="6239719" y="4668502"/>
            <a:ext cx="4854169" cy="135981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Combine PEFT techniques with int8 quantization</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E0C98FA9-4CDC-8114-B43F-1F6F54C4EFC6}"/>
              </a:ext>
            </a:extLst>
          </p:cNvPr>
          <p:cNvSpPr txBox="1"/>
          <p:nvPr/>
        </p:nvSpPr>
        <p:spPr>
          <a:xfrm>
            <a:off x="3496574" y="2136248"/>
            <a:ext cx="6096000" cy="461665"/>
          </a:xfrm>
          <a:prstGeom prst="rect">
            <a:avLst/>
          </a:prstGeom>
          <a:noFill/>
        </p:spPr>
        <p:txBody>
          <a:bodyPr wrap="square">
            <a:spAutoFit/>
          </a:bodyPr>
          <a:lstStyle/>
          <a:p>
            <a:r>
              <a:rPr lang="en-US" sz="2400" dirty="0">
                <a:hlinkClick r:id="rId3"/>
              </a:rPr>
              <a:t>https://github.com/huggingface/peft</a:t>
            </a:r>
            <a:r>
              <a:rPr lang="en-US" sz="2400" dirty="0"/>
              <a:t> </a:t>
            </a:r>
          </a:p>
        </p:txBody>
      </p:sp>
    </p:spTree>
    <p:extLst>
      <p:ext uri="{BB962C8B-B14F-4D97-AF65-F5344CB8AC3E}">
        <p14:creationId xmlns:p14="http://schemas.microsoft.com/office/powerpoint/2010/main" val="6628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Steps to fine-tune a model with PEFT</a:t>
            </a:r>
          </a:p>
        </p:txBody>
      </p:sp>
      <p:sp>
        <p:nvSpPr>
          <p:cNvPr id="4" name="Oval 3">
            <a:extLst>
              <a:ext uri="{FF2B5EF4-FFF2-40B4-BE49-F238E27FC236}">
                <a16:creationId xmlns:a16="http://schemas.microsoft.com/office/drawing/2014/main" id="{DFFD4244-D3DD-FCEC-FAA4-E441945C72B5}"/>
              </a:ext>
            </a:extLst>
          </p:cNvPr>
          <p:cNvSpPr/>
          <p:nvPr/>
        </p:nvSpPr>
        <p:spPr>
          <a:xfrm>
            <a:off x="412406" y="2609430"/>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D1FA5456-E363-E186-7612-E82892FFFBF0}"/>
              </a:ext>
            </a:extLst>
          </p:cNvPr>
          <p:cNvSpPr txBox="1"/>
          <p:nvPr/>
        </p:nvSpPr>
        <p:spPr>
          <a:xfrm>
            <a:off x="845005" y="2537198"/>
            <a:ext cx="3043208" cy="646331"/>
          </a:xfrm>
          <a:prstGeom prst="rect">
            <a:avLst/>
          </a:prstGeom>
          <a:noFill/>
        </p:spPr>
        <p:txBody>
          <a:bodyPr wrap="square" rtlCol="0">
            <a:spAutoFit/>
          </a:bodyPr>
          <a:lstStyle/>
          <a:p>
            <a:pPr algn="ctr"/>
            <a:r>
              <a:rPr lang="en-US" dirty="0"/>
              <a:t>Load pre-trained model and model tokenizer</a:t>
            </a:r>
          </a:p>
        </p:txBody>
      </p:sp>
      <p:sp>
        <p:nvSpPr>
          <p:cNvPr id="8" name="Oval 7">
            <a:extLst>
              <a:ext uri="{FF2B5EF4-FFF2-40B4-BE49-F238E27FC236}">
                <a16:creationId xmlns:a16="http://schemas.microsoft.com/office/drawing/2014/main" id="{5A6C5406-096B-9F6C-B549-B2610FF1DBC3}"/>
              </a:ext>
            </a:extLst>
          </p:cNvPr>
          <p:cNvSpPr/>
          <p:nvPr/>
        </p:nvSpPr>
        <p:spPr>
          <a:xfrm>
            <a:off x="8090759" y="5528544"/>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4</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31C8A93F-E478-7D73-7267-2266D12C8C4B}"/>
              </a:ext>
            </a:extLst>
          </p:cNvPr>
          <p:cNvSpPr txBox="1"/>
          <p:nvPr/>
        </p:nvSpPr>
        <p:spPr>
          <a:xfrm>
            <a:off x="8773998" y="5525192"/>
            <a:ext cx="2779928" cy="646331"/>
          </a:xfrm>
          <a:prstGeom prst="rect">
            <a:avLst/>
          </a:prstGeom>
          <a:noFill/>
        </p:spPr>
        <p:txBody>
          <a:bodyPr wrap="none" rtlCol="0">
            <a:spAutoFit/>
          </a:bodyPr>
          <a:lstStyle/>
          <a:p>
            <a:pPr algn="ctr"/>
            <a:r>
              <a:rPr lang="en-GB" b="0" i="0" dirty="0">
                <a:effectLst/>
                <a:latin typeface="Amazon Ember" panose="020B0603020204020204" pitchFamily="34" charset="0"/>
              </a:rPr>
              <a:t>Configure the model for </a:t>
            </a:r>
          </a:p>
          <a:p>
            <a:pPr algn="ctr"/>
            <a:r>
              <a:rPr lang="en-GB" b="0" i="0" dirty="0">
                <a:effectLst/>
                <a:latin typeface="Amazon Ember" panose="020B0603020204020204" pitchFamily="34" charset="0"/>
              </a:rPr>
              <a:t>a specific PEFT method</a:t>
            </a:r>
            <a:endParaRPr lang="en-US" dirty="0"/>
          </a:p>
        </p:txBody>
      </p:sp>
      <p:sp>
        <p:nvSpPr>
          <p:cNvPr id="10" name="Oval 9">
            <a:extLst>
              <a:ext uri="{FF2B5EF4-FFF2-40B4-BE49-F238E27FC236}">
                <a16:creationId xmlns:a16="http://schemas.microsoft.com/office/drawing/2014/main" id="{18F93B8A-39BB-798E-35EB-7B6A100D4906}"/>
              </a:ext>
            </a:extLst>
          </p:cNvPr>
          <p:cNvSpPr/>
          <p:nvPr/>
        </p:nvSpPr>
        <p:spPr>
          <a:xfrm>
            <a:off x="4247396" y="2600165"/>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47F268D9-25E7-404E-FED6-0BCF7723FFD4}"/>
              </a:ext>
            </a:extLst>
          </p:cNvPr>
          <p:cNvSpPr txBox="1"/>
          <p:nvPr/>
        </p:nvSpPr>
        <p:spPr>
          <a:xfrm>
            <a:off x="4492797" y="2657411"/>
            <a:ext cx="3043208" cy="646331"/>
          </a:xfrm>
          <a:prstGeom prst="rect">
            <a:avLst/>
          </a:prstGeom>
          <a:noFill/>
        </p:spPr>
        <p:txBody>
          <a:bodyPr wrap="square" rtlCol="0">
            <a:spAutoFit/>
          </a:bodyPr>
          <a:lstStyle/>
          <a:p>
            <a:pPr algn="ctr"/>
            <a:r>
              <a:rPr lang="en-US" dirty="0"/>
              <a:t>Load the fine-tuning</a:t>
            </a:r>
          </a:p>
          <a:p>
            <a:pPr algn="ctr"/>
            <a:r>
              <a:rPr lang="en-US" dirty="0"/>
              <a:t>dataset</a:t>
            </a:r>
          </a:p>
        </p:txBody>
      </p:sp>
      <p:sp>
        <p:nvSpPr>
          <p:cNvPr id="12" name="Oval 11">
            <a:extLst>
              <a:ext uri="{FF2B5EF4-FFF2-40B4-BE49-F238E27FC236}">
                <a16:creationId xmlns:a16="http://schemas.microsoft.com/office/drawing/2014/main" id="{763ED3A7-D82C-928B-2B7E-64B46AC1A645}"/>
              </a:ext>
            </a:extLst>
          </p:cNvPr>
          <p:cNvSpPr/>
          <p:nvPr/>
        </p:nvSpPr>
        <p:spPr>
          <a:xfrm>
            <a:off x="8140589" y="2628853"/>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23BAD3C1-7BA8-DD50-60D6-997E28A18D28}"/>
              </a:ext>
            </a:extLst>
          </p:cNvPr>
          <p:cNvSpPr txBox="1"/>
          <p:nvPr/>
        </p:nvSpPr>
        <p:spPr>
          <a:xfrm>
            <a:off x="8778379" y="2709759"/>
            <a:ext cx="2369559" cy="369332"/>
          </a:xfrm>
          <a:prstGeom prst="rect">
            <a:avLst/>
          </a:prstGeom>
          <a:noFill/>
        </p:spPr>
        <p:txBody>
          <a:bodyPr wrap="none" rtlCol="0">
            <a:spAutoFit/>
          </a:bodyPr>
          <a:lstStyle/>
          <a:p>
            <a:r>
              <a:rPr lang="en-US" dirty="0"/>
              <a:t>Tokenize the dataset</a:t>
            </a:r>
          </a:p>
        </p:txBody>
      </p:sp>
      <p:sp>
        <p:nvSpPr>
          <p:cNvPr id="14" name="TextBox 13">
            <a:extLst>
              <a:ext uri="{FF2B5EF4-FFF2-40B4-BE49-F238E27FC236}">
                <a16:creationId xmlns:a16="http://schemas.microsoft.com/office/drawing/2014/main" id="{B9EF3505-1D60-2049-D2D0-603750C612AB}"/>
              </a:ext>
            </a:extLst>
          </p:cNvPr>
          <p:cNvSpPr txBox="1"/>
          <p:nvPr/>
        </p:nvSpPr>
        <p:spPr>
          <a:xfrm>
            <a:off x="8180263" y="37926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sp>
        <p:nvSpPr>
          <p:cNvPr id="15" name="Oval 14">
            <a:extLst>
              <a:ext uri="{FF2B5EF4-FFF2-40B4-BE49-F238E27FC236}">
                <a16:creationId xmlns:a16="http://schemas.microsoft.com/office/drawing/2014/main" id="{10D4D17D-F064-55C3-DC6B-E0CDC9547982}"/>
              </a:ext>
            </a:extLst>
          </p:cNvPr>
          <p:cNvSpPr/>
          <p:nvPr/>
        </p:nvSpPr>
        <p:spPr>
          <a:xfrm>
            <a:off x="4253498" y="5504161"/>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5</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25A54457-0710-00FF-3B3C-67B7A00B61A9}"/>
              </a:ext>
            </a:extLst>
          </p:cNvPr>
          <p:cNvSpPr txBox="1"/>
          <p:nvPr/>
        </p:nvSpPr>
        <p:spPr>
          <a:xfrm>
            <a:off x="4803638" y="5544614"/>
            <a:ext cx="2449710" cy="369332"/>
          </a:xfrm>
          <a:prstGeom prst="rect">
            <a:avLst/>
          </a:prstGeom>
          <a:noFill/>
        </p:spPr>
        <p:txBody>
          <a:bodyPr wrap="none" rtlCol="0">
            <a:spAutoFit/>
          </a:bodyPr>
          <a:lstStyle/>
          <a:p>
            <a:r>
              <a:rPr lang="en-US" dirty="0"/>
              <a:t>Fine-tune your model</a:t>
            </a:r>
          </a:p>
        </p:txBody>
      </p:sp>
      <p:pic>
        <p:nvPicPr>
          <p:cNvPr id="18" name="Picture 17">
            <a:extLst>
              <a:ext uri="{FF2B5EF4-FFF2-40B4-BE49-F238E27FC236}">
                <a16:creationId xmlns:a16="http://schemas.microsoft.com/office/drawing/2014/main" id="{4943741E-F0EA-FA66-58EB-2B0FFACA84A4}"/>
              </a:ext>
            </a:extLst>
          </p:cNvPr>
          <p:cNvPicPr>
            <a:picLocks noChangeAspect="1"/>
          </p:cNvPicPr>
          <p:nvPr/>
        </p:nvPicPr>
        <p:blipFill>
          <a:blip r:embed="rId2"/>
          <a:stretch>
            <a:fillRect/>
          </a:stretch>
        </p:blipFill>
        <p:spPr>
          <a:xfrm>
            <a:off x="5245387" y="1420336"/>
            <a:ext cx="1270000" cy="1270000"/>
          </a:xfrm>
          <a:prstGeom prst="rect">
            <a:avLst/>
          </a:prstGeom>
        </p:spPr>
      </p:pic>
      <p:sp>
        <p:nvSpPr>
          <p:cNvPr id="19" name="Oval 18">
            <a:extLst>
              <a:ext uri="{FF2B5EF4-FFF2-40B4-BE49-F238E27FC236}">
                <a16:creationId xmlns:a16="http://schemas.microsoft.com/office/drawing/2014/main" id="{F80D774B-8D0C-2821-1E80-714063CECB9B}"/>
              </a:ext>
            </a:extLst>
          </p:cNvPr>
          <p:cNvSpPr/>
          <p:nvPr/>
        </p:nvSpPr>
        <p:spPr>
          <a:xfrm>
            <a:off x="531035" y="5484739"/>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87CA524-4585-D8C7-7D81-780107B3478C}"/>
              </a:ext>
            </a:extLst>
          </p:cNvPr>
          <p:cNvSpPr txBox="1"/>
          <p:nvPr/>
        </p:nvSpPr>
        <p:spPr>
          <a:xfrm>
            <a:off x="1214274" y="5525192"/>
            <a:ext cx="2387192" cy="369332"/>
          </a:xfrm>
          <a:prstGeom prst="rect">
            <a:avLst/>
          </a:prstGeom>
          <a:noFill/>
        </p:spPr>
        <p:txBody>
          <a:bodyPr wrap="none" rtlCol="0">
            <a:spAutoFit/>
          </a:bodyPr>
          <a:lstStyle/>
          <a:p>
            <a:r>
              <a:rPr lang="en-US" dirty="0"/>
              <a:t>Deploy and evaluate </a:t>
            </a:r>
          </a:p>
        </p:txBody>
      </p:sp>
      <p:pic>
        <p:nvPicPr>
          <p:cNvPr id="22" name="Picture 21">
            <a:extLst>
              <a:ext uri="{FF2B5EF4-FFF2-40B4-BE49-F238E27FC236}">
                <a16:creationId xmlns:a16="http://schemas.microsoft.com/office/drawing/2014/main" id="{56471F9F-BC34-8333-75BD-288832839331}"/>
              </a:ext>
            </a:extLst>
          </p:cNvPr>
          <p:cNvPicPr>
            <a:picLocks noChangeAspect="1"/>
          </p:cNvPicPr>
          <p:nvPr/>
        </p:nvPicPr>
        <p:blipFill>
          <a:blip r:embed="rId3"/>
          <a:stretch>
            <a:fillRect/>
          </a:stretch>
        </p:blipFill>
        <p:spPr>
          <a:xfrm>
            <a:off x="1598223" y="4408053"/>
            <a:ext cx="1270000" cy="1270000"/>
          </a:xfrm>
          <a:prstGeom prst="rect">
            <a:avLst/>
          </a:prstGeom>
        </p:spPr>
      </p:pic>
      <p:pic>
        <p:nvPicPr>
          <p:cNvPr id="24" name="Picture 23">
            <a:extLst>
              <a:ext uri="{FF2B5EF4-FFF2-40B4-BE49-F238E27FC236}">
                <a16:creationId xmlns:a16="http://schemas.microsoft.com/office/drawing/2014/main" id="{CD357A14-9711-1EAE-9B78-6C6BE6A98EF7}"/>
              </a:ext>
            </a:extLst>
          </p:cNvPr>
          <p:cNvPicPr>
            <a:picLocks noChangeAspect="1"/>
          </p:cNvPicPr>
          <p:nvPr/>
        </p:nvPicPr>
        <p:blipFill>
          <a:blip r:embed="rId4"/>
          <a:stretch>
            <a:fillRect/>
          </a:stretch>
        </p:blipFill>
        <p:spPr>
          <a:xfrm>
            <a:off x="9323777" y="4214739"/>
            <a:ext cx="1270000" cy="1270000"/>
          </a:xfrm>
          <a:prstGeom prst="rect">
            <a:avLst/>
          </a:prstGeom>
        </p:spPr>
      </p:pic>
      <p:pic>
        <p:nvPicPr>
          <p:cNvPr id="25" name="Picture 24">
            <a:extLst>
              <a:ext uri="{FF2B5EF4-FFF2-40B4-BE49-F238E27FC236}">
                <a16:creationId xmlns:a16="http://schemas.microsoft.com/office/drawing/2014/main" id="{BBBE641E-8C95-7816-0C82-330604F920A7}"/>
              </a:ext>
            </a:extLst>
          </p:cNvPr>
          <p:cNvPicPr>
            <a:picLocks noChangeAspect="1"/>
          </p:cNvPicPr>
          <p:nvPr/>
        </p:nvPicPr>
        <p:blipFill>
          <a:blip r:embed="rId5"/>
          <a:stretch>
            <a:fillRect/>
          </a:stretch>
        </p:blipFill>
        <p:spPr>
          <a:xfrm>
            <a:off x="1575916" y="1464257"/>
            <a:ext cx="1270000" cy="1270000"/>
          </a:xfrm>
          <a:prstGeom prst="rect">
            <a:avLst/>
          </a:prstGeom>
        </p:spPr>
      </p:pic>
      <p:pic>
        <p:nvPicPr>
          <p:cNvPr id="26" name="Picture 25">
            <a:extLst>
              <a:ext uri="{FF2B5EF4-FFF2-40B4-BE49-F238E27FC236}">
                <a16:creationId xmlns:a16="http://schemas.microsoft.com/office/drawing/2014/main" id="{40780A7A-EFD4-E8F0-0210-50FC8CA5C7A2}"/>
              </a:ext>
            </a:extLst>
          </p:cNvPr>
          <p:cNvPicPr>
            <a:picLocks noChangeAspect="1"/>
          </p:cNvPicPr>
          <p:nvPr/>
        </p:nvPicPr>
        <p:blipFill>
          <a:blip r:embed="rId5"/>
          <a:stretch>
            <a:fillRect/>
          </a:stretch>
        </p:blipFill>
        <p:spPr>
          <a:xfrm>
            <a:off x="5177638" y="4459280"/>
            <a:ext cx="1270000" cy="1270000"/>
          </a:xfrm>
          <a:prstGeom prst="rect">
            <a:avLst/>
          </a:prstGeom>
        </p:spPr>
      </p:pic>
      <p:cxnSp>
        <p:nvCxnSpPr>
          <p:cNvPr id="27" name="Straight Arrow Connector 26">
            <a:extLst>
              <a:ext uri="{FF2B5EF4-FFF2-40B4-BE49-F238E27FC236}">
                <a16:creationId xmlns:a16="http://schemas.microsoft.com/office/drawing/2014/main" id="{E7119EC6-F271-850E-B689-EB1584FB7CCE}"/>
              </a:ext>
            </a:extLst>
          </p:cNvPr>
          <p:cNvCxnSpPr>
            <a:cxnSpLocks/>
          </p:cNvCxnSpPr>
          <p:nvPr/>
        </p:nvCxnSpPr>
        <p:spPr>
          <a:xfrm>
            <a:off x="3598201" y="2105890"/>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B79FD529-E3FD-4870-2033-A17E49804E58}"/>
              </a:ext>
            </a:extLst>
          </p:cNvPr>
          <p:cNvCxnSpPr>
            <a:cxnSpLocks/>
          </p:cNvCxnSpPr>
          <p:nvPr/>
        </p:nvCxnSpPr>
        <p:spPr>
          <a:xfrm>
            <a:off x="6876378" y="2105890"/>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790735AF-8727-D464-9C1C-E1BAF158C723}"/>
              </a:ext>
            </a:extLst>
          </p:cNvPr>
          <p:cNvCxnSpPr>
            <a:cxnSpLocks/>
          </p:cNvCxnSpPr>
          <p:nvPr/>
        </p:nvCxnSpPr>
        <p:spPr>
          <a:xfrm flipH="1">
            <a:off x="3597117" y="5231716"/>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162E1BC9-10F6-658D-FA3F-71A1636FB4B9}"/>
              </a:ext>
            </a:extLst>
          </p:cNvPr>
          <p:cNvCxnSpPr>
            <a:cxnSpLocks/>
          </p:cNvCxnSpPr>
          <p:nvPr/>
        </p:nvCxnSpPr>
        <p:spPr>
          <a:xfrm flipH="1">
            <a:off x="7246551" y="5252746"/>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994055D0-526F-285C-A5A5-A1F1D3A93216}"/>
              </a:ext>
            </a:extLst>
          </p:cNvPr>
          <p:cNvCxnSpPr>
            <a:cxnSpLocks/>
          </p:cNvCxnSpPr>
          <p:nvPr/>
        </p:nvCxnSpPr>
        <p:spPr>
          <a:xfrm>
            <a:off x="10001063" y="3303742"/>
            <a:ext cx="0" cy="866786"/>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pic>
        <p:nvPicPr>
          <p:cNvPr id="39" name="Picture 38">
            <a:extLst>
              <a:ext uri="{FF2B5EF4-FFF2-40B4-BE49-F238E27FC236}">
                <a16:creationId xmlns:a16="http://schemas.microsoft.com/office/drawing/2014/main" id="{8A2F758E-D0C2-D10B-7204-6A39C4D04B37}"/>
              </a:ext>
            </a:extLst>
          </p:cNvPr>
          <p:cNvPicPr>
            <a:picLocks noChangeAspect="1"/>
          </p:cNvPicPr>
          <p:nvPr/>
        </p:nvPicPr>
        <p:blipFill>
          <a:blip r:embed="rId6"/>
          <a:stretch>
            <a:fillRect/>
          </a:stretch>
        </p:blipFill>
        <p:spPr>
          <a:xfrm>
            <a:off x="9105789" y="1485607"/>
            <a:ext cx="1270000" cy="1270000"/>
          </a:xfrm>
          <a:prstGeom prst="rect">
            <a:avLst/>
          </a:prstGeom>
        </p:spPr>
      </p:pic>
    </p:spTree>
    <p:extLst>
      <p:ext uri="{BB962C8B-B14F-4D97-AF65-F5344CB8AC3E}">
        <p14:creationId xmlns:p14="http://schemas.microsoft.com/office/powerpoint/2010/main" val="421299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8BBE9EC-12A8-0303-8EBF-ED4CD8C449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760" y="1256637"/>
            <a:ext cx="11466576" cy="5073619"/>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PEFT       for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fine-tuning</a:t>
            </a:r>
          </a:p>
        </p:txBody>
      </p:sp>
      <p:sp>
        <p:nvSpPr>
          <p:cNvPr id="10" name="TextBox 9">
            <a:extLst>
              <a:ext uri="{FF2B5EF4-FFF2-40B4-BE49-F238E27FC236}">
                <a16:creationId xmlns:a16="http://schemas.microsoft.com/office/drawing/2014/main" id="{94952A59-51FB-B0DD-4F36-C75B6221009E}"/>
              </a:ext>
            </a:extLst>
          </p:cNvPr>
          <p:cNvSpPr txBox="1"/>
          <p:nvPr/>
        </p:nvSpPr>
        <p:spPr>
          <a:xfrm>
            <a:off x="2672009" y="34673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cxnSp>
        <p:nvCxnSpPr>
          <p:cNvPr id="6" name="Straight Arrow Connector 5">
            <a:extLst>
              <a:ext uri="{FF2B5EF4-FFF2-40B4-BE49-F238E27FC236}">
                <a16:creationId xmlns:a16="http://schemas.microsoft.com/office/drawing/2014/main" id="{2BF208C9-2ECF-EFC4-5F16-3212B704751D}"/>
              </a:ext>
            </a:extLst>
          </p:cNvPr>
          <p:cNvCxnSpPr/>
          <p:nvPr/>
        </p:nvCxnSpPr>
        <p:spPr>
          <a:xfrm flipH="1">
            <a:off x="2270203" y="4030526"/>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0215B52-135A-7091-C22D-C18DDFD2F24E}"/>
              </a:ext>
            </a:extLst>
          </p:cNvPr>
          <p:cNvSpPr txBox="1"/>
          <p:nvPr/>
        </p:nvSpPr>
        <p:spPr>
          <a:xfrm>
            <a:off x="4397188" y="3845860"/>
            <a:ext cx="2847254" cy="369332"/>
          </a:xfrm>
          <a:prstGeom prst="rect">
            <a:avLst/>
          </a:prstGeom>
          <a:noFill/>
        </p:spPr>
        <p:txBody>
          <a:bodyPr wrap="none" rtlCol="0">
            <a:spAutoFit/>
          </a:bodyPr>
          <a:lstStyle/>
          <a:p>
            <a:r>
              <a:rPr lang="en-GB" b="0" i="0" dirty="0">
                <a:solidFill>
                  <a:srgbClr val="FF9900"/>
                </a:solidFill>
                <a:effectLst/>
                <a:latin typeface="Source Sans Pro" panose="020B0503030403020204" pitchFamily="34" charset="0"/>
              </a:rPr>
              <a:t>rank of the update matrices</a:t>
            </a:r>
            <a:endParaRPr lang="en-US" dirty="0">
              <a:solidFill>
                <a:srgbClr val="FF9900"/>
              </a:solidFill>
            </a:endParaRPr>
          </a:p>
        </p:txBody>
      </p:sp>
    </p:spTree>
    <p:extLst>
      <p:ext uri="{BB962C8B-B14F-4D97-AF65-F5344CB8AC3E}">
        <p14:creationId xmlns:p14="http://schemas.microsoft.com/office/powerpoint/2010/main" val="260269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B32E8-25D3-8596-84D6-4D1F414230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760" y="1680883"/>
            <a:ext cx="11358264" cy="4276165"/>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PEFT       for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fine-tuning</a:t>
            </a:r>
          </a:p>
        </p:txBody>
      </p:sp>
      <p:sp>
        <p:nvSpPr>
          <p:cNvPr id="10" name="TextBox 9">
            <a:extLst>
              <a:ext uri="{FF2B5EF4-FFF2-40B4-BE49-F238E27FC236}">
                <a16:creationId xmlns:a16="http://schemas.microsoft.com/office/drawing/2014/main" id="{94952A59-51FB-B0DD-4F36-C75B6221009E}"/>
              </a:ext>
            </a:extLst>
          </p:cNvPr>
          <p:cNvSpPr txBox="1"/>
          <p:nvPr/>
        </p:nvSpPr>
        <p:spPr>
          <a:xfrm>
            <a:off x="2672009" y="34673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cxnSp>
        <p:nvCxnSpPr>
          <p:cNvPr id="6" name="Straight Arrow Connector 5">
            <a:extLst>
              <a:ext uri="{FF2B5EF4-FFF2-40B4-BE49-F238E27FC236}">
                <a16:creationId xmlns:a16="http://schemas.microsoft.com/office/drawing/2014/main" id="{2BF208C9-2ECF-EFC4-5F16-3212B704751D}"/>
              </a:ext>
            </a:extLst>
          </p:cNvPr>
          <p:cNvCxnSpPr/>
          <p:nvPr/>
        </p:nvCxnSpPr>
        <p:spPr>
          <a:xfrm flipH="1">
            <a:off x="2061293" y="3150205"/>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0215B52-135A-7091-C22D-C18DDFD2F24E}"/>
              </a:ext>
            </a:extLst>
          </p:cNvPr>
          <p:cNvSpPr txBox="1"/>
          <p:nvPr/>
        </p:nvSpPr>
        <p:spPr>
          <a:xfrm>
            <a:off x="4188278" y="2965539"/>
            <a:ext cx="2847254" cy="369332"/>
          </a:xfrm>
          <a:prstGeom prst="rect">
            <a:avLst/>
          </a:prstGeom>
          <a:noFill/>
        </p:spPr>
        <p:txBody>
          <a:bodyPr wrap="none" rtlCol="0">
            <a:spAutoFit/>
          </a:bodyPr>
          <a:lstStyle/>
          <a:p>
            <a:r>
              <a:rPr lang="en-GB" b="0" i="0" dirty="0">
                <a:solidFill>
                  <a:srgbClr val="FF9900"/>
                </a:solidFill>
                <a:effectLst/>
                <a:latin typeface="Source Sans Pro" panose="020B0503030403020204" pitchFamily="34" charset="0"/>
              </a:rPr>
              <a:t>rank of the update matrices</a:t>
            </a:r>
            <a:endParaRPr lang="en-US" dirty="0">
              <a:solidFill>
                <a:srgbClr val="FF9900"/>
              </a:solidFill>
            </a:endParaRPr>
          </a:p>
        </p:txBody>
      </p:sp>
    </p:spTree>
    <p:extLst>
      <p:ext uri="{BB962C8B-B14F-4D97-AF65-F5344CB8AC3E}">
        <p14:creationId xmlns:p14="http://schemas.microsoft.com/office/powerpoint/2010/main" val="276380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AF3C-D5D3-A6A7-6B21-D0D5E9EE585B}"/>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How do I choose the rank?</a:t>
            </a:r>
            <a:endParaRPr lang="en-US" b="1" dirty="0"/>
          </a:p>
        </p:txBody>
      </p:sp>
      <p:pic>
        <p:nvPicPr>
          <p:cNvPr id="4" name="Content Placeholder 3">
            <a:extLst>
              <a:ext uri="{FF2B5EF4-FFF2-40B4-BE49-F238E27FC236}">
                <a16:creationId xmlns:a16="http://schemas.microsoft.com/office/drawing/2014/main" id="{3A715D57-83FF-030C-108B-71DC2CF0C027}"/>
              </a:ext>
            </a:extLst>
          </p:cNvPr>
          <p:cNvPicPr>
            <a:picLocks noGrp="1" noChangeAspect="1"/>
          </p:cNvPicPr>
          <p:nvPr>
            <p:ph idx="2"/>
          </p:nvPr>
        </p:nvPicPr>
        <p:blipFill>
          <a:blip r:embed="rId3"/>
          <a:stretch>
            <a:fillRect/>
          </a:stretch>
        </p:blipFill>
        <p:spPr>
          <a:xfrm>
            <a:off x="588150" y="1168381"/>
            <a:ext cx="6112453" cy="2888302"/>
          </a:xfrm>
          <a:prstGeom prst="rect">
            <a:avLst/>
          </a:prstGeom>
        </p:spPr>
      </p:pic>
      <p:sp>
        <p:nvSpPr>
          <p:cNvPr id="5" name="TextBox 4">
            <a:extLst>
              <a:ext uri="{FF2B5EF4-FFF2-40B4-BE49-F238E27FC236}">
                <a16:creationId xmlns:a16="http://schemas.microsoft.com/office/drawing/2014/main" id="{E8570159-2BB8-49EE-5049-E03EF8CBD98A}"/>
              </a:ext>
            </a:extLst>
          </p:cNvPr>
          <p:cNvSpPr txBox="1"/>
          <p:nvPr/>
        </p:nvSpPr>
        <p:spPr>
          <a:xfrm>
            <a:off x="2430223" y="4762450"/>
            <a:ext cx="3023584" cy="738664"/>
          </a:xfrm>
          <a:prstGeom prst="rect">
            <a:avLst/>
          </a:prstGeom>
          <a:noFill/>
        </p:spPr>
        <p:txBody>
          <a:bodyPr wrap="none" rtlCol="0">
            <a:spAutoFit/>
          </a:bodyPr>
          <a:lstStyle/>
          <a:p>
            <a:pPr algn="ctr"/>
            <a:endParaRPr lang="en-US" sz="1400" dirty="0"/>
          </a:p>
          <a:p>
            <a:pPr algn="ctr"/>
            <a:r>
              <a:rPr lang="en-US" sz="1400" dirty="0"/>
              <a:t>Source: Hu et al. 2021 </a:t>
            </a:r>
          </a:p>
          <a:p>
            <a:pPr algn="ctr"/>
            <a:r>
              <a:rPr lang="en-US" sz="1400" dirty="0">
                <a:hlinkClick r:id="rId4"/>
              </a:rPr>
              <a:t>https://arxiv.org/abs/2106.09685</a:t>
            </a:r>
            <a:r>
              <a:rPr lang="en-US" sz="1400" dirty="0"/>
              <a:t> </a:t>
            </a:r>
          </a:p>
        </p:txBody>
      </p:sp>
      <p:sp>
        <p:nvSpPr>
          <p:cNvPr id="8" name="TextBox 7">
            <a:extLst>
              <a:ext uri="{FF2B5EF4-FFF2-40B4-BE49-F238E27FC236}">
                <a16:creationId xmlns:a16="http://schemas.microsoft.com/office/drawing/2014/main" id="{CCEED025-65A5-43EE-6EFB-7BCA97124C66}"/>
              </a:ext>
            </a:extLst>
          </p:cNvPr>
          <p:cNvSpPr txBox="1"/>
          <p:nvPr/>
        </p:nvSpPr>
        <p:spPr>
          <a:xfrm>
            <a:off x="-413728" y="4177675"/>
            <a:ext cx="8711486" cy="584775"/>
          </a:xfrm>
          <a:prstGeom prst="rect">
            <a:avLst/>
          </a:prstGeom>
          <a:noFill/>
        </p:spPr>
        <p:txBody>
          <a:bodyPr wrap="square" rtlCol="0">
            <a:spAutoFit/>
          </a:bodyPr>
          <a:lstStyle/>
          <a:p>
            <a:pPr algn="ctr"/>
            <a:r>
              <a:rPr lang="en-US" sz="1600" dirty="0"/>
              <a:t>Validation loss and test set metrics on </a:t>
            </a:r>
            <a:r>
              <a:rPr lang="en-GB" sz="1600" dirty="0"/>
              <a:t>E2E NLG Challenge achieved </a:t>
            </a:r>
            <a:r>
              <a:rPr lang="en-US" sz="1600" dirty="0"/>
              <a:t>by </a:t>
            </a:r>
            <a:r>
              <a:rPr lang="en-US" sz="1600" dirty="0" err="1"/>
              <a:t>LoRA</a:t>
            </a:r>
            <a:endParaRPr lang="en-GB" sz="1600" dirty="0"/>
          </a:p>
          <a:p>
            <a:pPr algn="ctr"/>
            <a:r>
              <a:rPr lang="en-US" sz="1600" dirty="0"/>
              <a:t>with different rank r using GPT-2 Medium </a:t>
            </a:r>
          </a:p>
        </p:txBody>
      </p:sp>
      <p:sp>
        <p:nvSpPr>
          <p:cNvPr id="10" name="TextBox 9">
            <a:extLst>
              <a:ext uri="{FF2B5EF4-FFF2-40B4-BE49-F238E27FC236}">
                <a16:creationId xmlns:a16="http://schemas.microsoft.com/office/drawing/2014/main" id="{2CC5C03D-84ED-76BD-2061-91B47E4E0ED9}"/>
              </a:ext>
            </a:extLst>
          </p:cNvPr>
          <p:cNvSpPr txBox="1"/>
          <p:nvPr/>
        </p:nvSpPr>
        <p:spPr>
          <a:xfrm>
            <a:off x="7015397" y="2170907"/>
            <a:ext cx="517660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Test for your task and dataset</a:t>
            </a:r>
          </a:p>
          <a:p>
            <a:pPr marL="342900" indent="-342900">
              <a:buFont typeface="Arial" panose="020B0604020202020204" pitchFamily="34" charset="0"/>
              <a:buChar char="•"/>
            </a:pPr>
            <a:r>
              <a:rPr lang="en-US" sz="2400" dirty="0"/>
              <a:t>Higher values are not necessarily more effective</a:t>
            </a:r>
          </a:p>
        </p:txBody>
      </p:sp>
    </p:spTree>
    <p:extLst>
      <p:ext uri="{BB962C8B-B14F-4D97-AF65-F5344CB8AC3E}">
        <p14:creationId xmlns:p14="http://schemas.microsoft.com/office/powerpoint/2010/main" val="97550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680A30D-689B-A3CC-008B-E641589B67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008" y="1721808"/>
            <a:ext cx="11883984" cy="4315921"/>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Evaluate your PEFT       model</a:t>
            </a:r>
          </a:p>
        </p:txBody>
      </p:sp>
      <p:sp>
        <p:nvSpPr>
          <p:cNvPr id="6" name="TextBox 5">
            <a:extLst>
              <a:ext uri="{FF2B5EF4-FFF2-40B4-BE49-F238E27FC236}">
                <a16:creationId xmlns:a16="http://schemas.microsoft.com/office/drawing/2014/main" id="{D25FB5F6-8813-1D8E-6504-1992255F8224}"/>
              </a:ext>
            </a:extLst>
          </p:cNvPr>
          <p:cNvSpPr txBox="1"/>
          <p:nvPr/>
        </p:nvSpPr>
        <p:spPr>
          <a:xfrm>
            <a:off x="4369835" y="301752"/>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cxnSp>
        <p:nvCxnSpPr>
          <p:cNvPr id="16" name="Straight Arrow Connector 15">
            <a:extLst>
              <a:ext uri="{FF2B5EF4-FFF2-40B4-BE49-F238E27FC236}">
                <a16:creationId xmlns:a16="http://schemas.microsoft.com/office/drawing/2014/main" id="{D2B6286B-F23A-2F2C-32A9-8D015EF7404B}"/>
              </a:ext>
            </a:extLst>
          </p:cNvPr>
          <p:cNvCxnSpPr/>
          <p:nvPr/>
        </p:nvCxnSpPr>
        <p:spPr>
          <a:xfrm flipH="1">
            <a:off x="6633293" y="2733346"/>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D95D8EC-AB3F-43E0-8C99-F0C1EDCAA668}"/>
              </a:ext>
            </a:extLst>
          </p:cNvPr>
          <p:cNvSpPr txBox="1"/>
          <p:nvPr/>
        </p:nvSpPr>
        <p:spPr>
          <a:xfrm>
            <a:off x="8760278" y="2548680"/>
            <a:ext cx="1702710" cy="369332"/>
          </a:xfrm>
          <a:prstGeom prst="rect">
            <a:avLst/>
          </a:prstGeom>
          <a:noFill/>
        </p:spPr>
        <p:txBody>
          <a:bodyPr wrap="none" rtlCol="0">
            <a:spAutoFit/>
          </a:bodyPr>
          <a:lstStyle/>
          <a:p>
            <a:r>
              <a:rPr lang="en-GB" dirty="0">
                <a:solidFill>
                  <a:srgbClr val="FF9900"/>
                </a:solidFill>
                <a:latin typeface="Source Sans Pro" panose="020B0503030403020204" pitchFamily="34" charset="0"/>
              </a:rPr>
              <a:t>the</a:t>
            </a:r>
            <a:r>
              <a:rPr lang="en-GB" b="0" i="0" dirty="0">
                <a:solidFill>
                  <a:srgbClr val="FF9900"/>
                </a:solidFill>
                <a:effectLst/>
                <a:latin typeface="Source Sans Pro" panose="020B0503030403020204" pitchFamily="34" charset="0"/>
              </a:rPr>
              <a:t> PEFT model</a:t>
            </a:r>
            <a:endParaRPr lang="en-US" dirty="0">
              <a:solidFill>
                <a:srgbClr val="FF9900"/>
              </a:solidFill>
            </a:endParaRPr>
          </a:p>
        </p:txBody>
      </p:sp>
      <p:cxnSp>
        <p:nvCxnSpPr>
          <p:cNvPr id="18" name="Straight Arrow Connector 17">
            <a:extLst>
              <a:ext uri="{FF2B5EF4-FFF2-40B4-BE49-F238E27FC236}">
                <a16:creationId xmlns:a16="http://schemas.microsoft.com/office/drawing/2014/main" id="{5252B1A3-6369-CBDA-6216-51C4E6945097}"/>
              </a:ext>
            </a:extLst>
          </p:cNvPr>
          <p:cNvCxnSpPr>
            <a:cxnSpLocks/>
          </p:cNvCxnSpPr>
          <p:nvPr/>
        </p:nvCxnSpPr>
        <p:spPr>
          <a:xfrm flipH="1">
            <a:off x="9547412" y="3025589"/>
            <a:ext cx="6465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51B8254B-A1E7-F5C9-A3AE-FFC502718E2C}"/>
              </a:ext>
            </a:extLst>
          </p:cNvPr>
          <p:cNvSpPr txBox="1"/>
          <p:nvPr/>
        </p:nvSpPr>
        <p:spPr>
          <a:xfrm>
            <a:off x="10363998" y="2840923"/>
            <a:ext cx="1828002" cy="646331"/>
          </a:xfrm>
          <a:prstGeom prst="rect">
            <a:avLst/>
          </a:prstGeom>
          <a:noFill/>
        </p:spPr>
        <p:txBody>
          <a:bodyPr wrap="square" rtlCol="0">
            <a:spAutoFit/>
          </a:bodyPr>
          <a:lstStyle/>
          <a:p>
            <a:r>
              <a:rPr lang="en-GB" b="0" i="0" dirty="0">
                <a:solidFill>
                  <a:srgbClr val="FF9900"/>
                </a:solidFill>
                <a:effectLst/>
                <a:latin typeface="Source Sans Pro" panose="020B0503030403020204" pitchFamily="34" charset="0"/>
              </a:rPr>
              <a:t>the foundation  model</a:t>
            </a:r>
            <a:endParaRPr lang="en-US" dirty="0">
              <a:solidFill>
                <a:srgbClr val="FF9900"/>
              </a:solidFill>
            </a:endParaRPr>
          </a:p>
        </p:txBody>
      </p:sp>
    </p:spTree>
    <p:extLst>
      <p:ext uri="{BB962C8B-B14F-4D97-AF65-F5344CB8AC3E}">
        <p14:creationId xmlns:p14="http://schemas.microsoft.com/office/powerpoint/2010/main" val="341564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a:xfrm>
            <a:off x="340269" y="161737"/>
            <a:ext cx="11466576" cy="731520"/>
          </a:xfrm>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you need to fine-tune a model with PEFT       on Amazon SageMaker</a:t>
            </a:r>
          </a:p>
        </p:txBody>
      </p:sp>
      <p:pic>
        <p:nvPicPr>
          <p:cNvPr id="3" name="Graphic 8">
            <a:extLst>
              <a:ext uri="{FF2B5EF4-FFF2-40B4-BE49-F238E27FC236}">
                <a16:creationId xmlns:a16="http://schemas.microsoft.com/office/drawing/2014/main" id="{1DF5D2C1-E3F8-5A61-A576-42C474B322F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0911" y="1560236"/>
            <a:ext cx="1103340" cy="110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C21CD3DF-5C02-A819-8EE5-095CBD0D5477}"/>
              </a:ext>
            </a:extLst>
          </p:cNvPr>
          <p:cNvSpPr txBox="1">
            <a:spLocks noChangeArrowheads="1"/>
          </p:cNvSpPr>
          <p:nvPr/>
        </p:nvSpPr>
        <p:spPr bwMode="auto">
          <a:xfrm>
            <a:off x="-80999" y="2706294"/>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Fine-tuning dataset</a:t>
            </a:r>
          </a:p>
        </p:txBody>
      </p:sp>
      <p:sp>
        <p:nvSpPr>
          <p:cNvPr id="5" name="TextBox 4">
            <a:extLst>
              <a:ext uri="{FF2B5EF4-FFF2-40B4-BE49-F238E27FC236}">
                <a16:creationId xmlns:a16="http://schemas.microsoft.com/office/drawing/2014/main" id="{D6DF192E-8842-CFDF-CAB7-277D08575A9B}"/>
              </a:ext>
            </a:extLst>
          </p:cNvPr>
          <p:cNvSpPr txBox="1"/>
          <p:nvPr/>
        </p:nvSpPr>
        <p:spPr>
          <a:xfrm>
            <a:off x="8928408" y="5298"/>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pic>
        <p:nvPicPr>
          <p:cNvPr id="6" name="Graphic 20">
            <a:extLst>
              <a:ext uri="{FF2B5EF4-FFF2-40B4-BE49-F238E27FC236}">
                <a16:creationId xmlns:a16="http://schemas.microsoft.com/office/drawing/2014/main" id="{667CBDED-E1DA-5A2F-45AF-EC657BF36A1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76510" y="1507980"/>
            <a:ext cx="925527" cy="92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57852264-B55D-ED4A-E81F-9195DDF64936}"/>
              </a:ext>
            </a:extLst>
          </p:cNvPr>
          <p:cNvSpPr txBox="1">
            <a:spLocks noChangeArrowheads="1"/>
          </p:cNvSpPr>
          <p:nvPr/>
        </p:nvSpPr>
        <p:spPr bwMode="auto">
          <a:xfrm>
            <a:off x="5463166" y="2705877"/>
            <a:ext cx="32271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Training container image</a:t>
            </a:r>
          </a:p>
        </p:txBody>
      </p:sp>
      <p:pic>
        <p:nvPicPr>
          <p:cNvPr id="9" name="Graphic 8">
            <a:extLst>
              <a:ext uri="{FF2B5EF4-FFF2-40B4-BE49-F238E27FC236}">
                <a16:creationId xmlns:a16="http://schemas.microsoft.com/office/drawing/2014/main" id="{12E7B417-08C0-10C9-2075-578580DFE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0730" y="1480718"/>
            <a:ext cx="925526" cy="925526"/>
          </a:xfrm>
          <a:prstGeom prst="rect">
            <a:avLst/>
          </a:prstGeom>
        </p:spPr>
      </p:pic>
      <p:sp>
        <p:nvSpPr>
          <p:cNvPr id="11" name="TextBox 9">
            <a:extLst>
              <a:ext uri="{FF2B5EF4-FFF2-40B4-BE49-F238E27FC236}">
                <a16:creationId xmlns:a16="http://schemas.microsoft.com/office/drawing/2014/main" id="{F33D61CB-7F3E-CED4-FFC0-1B1CEB1F1FA0}"/>
              </a:ext>
            </a:extLst>
          </p:cNvPr>
          <p:cNvSpPr txBox="1">
            <a:spLocks noChangeArrowheads="1"/>
          </p:cNvSpPr>
          <p:nvPr/>
        </p:nvSpPr>
        <p:spPr bwMode="auto">
          <a:xfrm>
            <a:off x="8579686" y="2778261"/>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Managed instances</a:t>
            </a:r>
          </a:p>
        </p:txBody>
      </p:sp>
      <p:pic>
        <p:nvPicPr>
          <p:cNvPr id="12" name="Picture 11">
            <a:extLst>
              <a:ext uri="{FF2B5EF4-FFF2-40B4-BE49-F238E27FC236}">
                <a16:creationId xmlns:a16="http://schemas.microsoft.com/office/drawing/2014/main" id="{8D153E7E-F7E0-C448-E1D5-2F4E7BA8894B}"/>
              </a:ext>
            </a:extLst>
          </p:cNvPr>
          <p:cNvPicPr>
            <a:picLocks noChangeAspect="1"/>
          </p:cNvPicPr>
          <p:nvPr/>
        </p:nvPicPr>
        <p:blipFill>
          <a:blip r:embed="rId9"/>
          <a:stretch>
            <a:fillRect/>
          </a:stretch>
        </p:blipFill>
        <p:spPr>
          <a:xfrm>
            <a:off x="897581" y="3846643"/>
            <a:ext cx="1270000" cy="1270000"/>
          </a:xfrm>
          <a:prstGeom prst="rect">
            <a:avLst/>
          </a:prstGeom>
        </p:spPr>
      </p:pic>
      <p:sp>
        <p:nvSpPr>
          <p:cNvPr id="13" name="TextBox 9">
            <a:extLst>
              <a:ext uri="{FF2B5EF4-FFF2-40B4-BE49-F238E27FC236}">
                <a16:creationId xmlns:a16="http://schemas.microsoft.com/office/drawing/2014/main" id="{D2D83FB1-D969-1643-D7CD-99F332BF61DC}"/>
              </a:ext>
            </a:extLst>
          </p:cNvPr>
          <p:cNvSpPr txBox="1">
            <a:spLocks noChangeArrowheads="1"/>
          </p:cNvSpPr>
          <p:nvPr/>
        </p:nvSpPr>
        <p:spPr bwMode="auto">
          <a:xfrm>
            <a:off x="21570" y="5116643"/>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Fine tuning code</a:t>
            </a:r>
          </a:p>
        </p:txBody>
      </p:sp>
      <p:sp>
        <p:nvSpPr>
          <p:cNvPr id="16" name="Rectangle 15">
            <a:extLst>
              <a:ext uri="{FF2B5EF4-FFF2-40B4-BE49-F238E27FC236}">
                <a16:creationId xmlns:a16="http://schemas.microsoft.com/office/drawing/2014/main" id="{852DDE23-41EF-7EB0-3F52-81072CC2E713}"/>
              </a:ext>
            </a:extLst>
          </p:cNvPr>
          <p:cNvSpPr/>
          <p:nvPr/>
        </p:nvSpPr>
        <p:spPr>
          <a:xfrm>
            <a:off x="3420000" y="3613920"/>
            <a:ext cx="8027533" cy="2883862"/>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Point to the latest </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Deep Learning Container </a:t>
            </a:r>
            <a:r>
              <a:rPr lang="en-US" dirty="0">
                <a:latin typeface="Amazon Ember" panose="020B0603020204020204" pitchFamily="34" charset="0"/>
                <a:ea typeface="Amazon Ember" panose="020B0603020204020204" pitchFamily="34" charset="0"/>
                <a:cs typeface="Amazon Ember" panose="020B0603020204020204" pitchFamily="34" charset="0"/>
              </a:rPr>
              <a:t>to easily execute  your training script.</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Picture 17">
            <a:extLst>
              <a:ext uri="{FF2B5EF4-FFF2-40B4-BE49-F238E27FC236}">
                <a16:creationId xmlns:a16="http://schemas.microsoft.com/office/drawing/2014/main" id="{4387D767-FE84-5814-E476-F98772173E6E}"/>
              </a:ext>
            </a:extLst>
          </p:cNvPr>
          <p:cNvPicPr>
            <a:picLocks noChangeAspect="1"/>
          </p:cNvPicPr>
          <p:nvPr/>
        </p:nvPicPr>
        <p:blipFill>
          <a:blip r:embed="rId10"/>
          <a:stretch>
            <a:fillRect/>
          </a:stretch>
        </p:blipFill>
        <p:spPr>
          <a:xfrm>
            <a:off x="9052316" y="4868080"/>
            <a:ext cx="2159000" cy="1358900"/>
          </a:xfrm>
          <a:prstGeom prst="rect">
            <a:avLst/>
          </a:prstGeom>
        </p:spPr>
      </p:pic>
      <p:sp>
        <p:nvSpPr>
          <p:cNvPr id="21" name="TextBox 20">
            <a:extLst>
              <a:ext uri="{FF2B5EF4-FFF2-40B4-BE49-F238E27FC236}">
                <a16:creationId xmlns:a16="http://schemas.microsoft.com/office/drawing/2014/main" id="{597FD85C-190D-4CA2-5C38-8AC2A5489902}"/>
              </a:ext>
            </a:extLst>
          </p:cNvPr>
          <p:cNvSpPr txBox="1"/>
          <p:nvPr/>
        </p:nvSpPr>
        <p:spPr>
          <a:xfrm>
            <a:off x="3490011" y="4664938"/>
            <a:ext cx="54922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Add a </a:t>
            </a:r>
            <a:r>
              <a:rPr lang="en-US" b="1"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requirements txt</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file in the same directory as your fine-tuning script and include </a:t>
            </a:r>
            <a:r>
              <a:rPr lang="en-US" dirty="0" err="1">
                <a:solidFill>
                  <a:schemeClr val="bg1"/>
                </a:solidFill>
                <a:latin typeface="Courier" pitchFamily="2" charset="0"/>
                <a:ea typeface="Amazon Ember" panose="020B0603020204020204" pitchFamily="34" charset="0"/>
                <a:cs typeface="Amazon Ember" panose="020B0603020204020204" pitchFamily="34" charset="0"/>
              </a:rPr>
              <a:t>peft</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as a library. </a:t>
            </a:r>
          </a:p>
          <a:p>
            <a:pPr marL="285750" indent="-285750">
              <a:buFont typeface="Arial" panose="020B0604020202020204" pitchFamily="34" charset="0"/>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 will run </a:t>
            </a:r>
            <a:r>
              <a:rPr lang="en-US" dirty="0">
                <a:solidFill>
                  <a:schemeClr val="bg1"/>
                </a:solidFill>
                <a:latin typeface="Courier" pitchFamily="2" charset="0"/>
                <a:ea typeface="Amazon Ember" panose="020B0603020204020204" pitchFamily="34" charset="0"/>
                <a:cs typeface="Amazon Ember" panose="020B0603020204020204" pitchFamily="34" charset="0"/>
              </a:rPr>
              <a:t>pip install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install it when the training starts</a:t>
            </a:r>
          </a:p>
          <a:p>
            <a:pPr marL="285750" indent="-285750">
              <a:buFont typeface="Arial" panose="020B0604020202020204" pitchFamily="34" charset="0"/>
              <a:buChar char="•"/>
            </a:pPr>
            <a:endParaRPr lang="en-US" dirty="0">
              <a:solidFill>
                <a:schemeClr val="bg1"/>
              </a:solidFill>
            </a:endParaRPr>
          </a:p>
        </p:txBody>
      </p:sp>
      <p:sp>
        <p:nvSpPr>
          <p:cNvPr id="22" name="TextBox 20">
            <a:extLst>
              <a:ext uri="{FF2B5EF4-FFF2-40B4-BE49-F238E27FC236}">
                <a16:creationId xmlns:a16="http://schemas.microsoft.com/office/drawing/2014/main" id="{B6D4062F-123C-9A4B-6E87-5B7CF05E8818}"/>
              </a:ext>
            </a:extLst>
          </p:cNvPr>
          <p:cNvSpPr txBox="1">
            <a:spLocks noChangeArrowheads="1"/>
          </p:cNvSpPr>
          <p:nvPr/>
        </p:nvSpPr>
        <p:spPr bwMode="auto">
          <a:xfrm>
            <a:off x="3373136" y="2705877"/>
            <a:ext cx="1936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23" name="Graphic 22">
            <a:extLst>
              <a:ext uri="{FF2B5EF4-FFF2-40B4-BE49-F238E27FC236}">
                <a16:creationId xmlns:a16="http://schemas.microsoft.com/office/drawing/2014/main" id="{4B52F836-6700-D136-E976-D2FA3600E6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9604" y="1502469"/>
            <a:ext cx="1103340" cy="1103340"/>
          </a:xfrm>
          <a:prstGeom prst="rect">
            <a:avLst/>
          </a:prstGeom>
        </p:spPr>
      </p:pic>
    </p:spTree>
    <p:extLst>
      <p:ext uri="{BB962C8B-B14F-4D97-AF65-F5344CB8AC3E}">
        <p14:creationId xmlns:p14="http://schemas.microsoft.com/office/powerpoint/2010/main" val="51870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B366D32-60B4-636A-1959-043B3C521438}"/>
              </a:ext>
            </a:extLst>
          </p:cNvPr>
          <p:cNvSpPr/>
          <p:nvPr/>
        </p:nvSpPr>
        <p:spPr>
          <a:xfrm>
            <a:off x="5137882" y="3326313"/>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Example: fine-tune </a:t>
            </a:r>
            <a:r>
              <a:rPr lang="en-US" dirty="0" err="1">
                <a:latin typeface="Amazon Ember" panose="020B0603020204020204" pitchFamily="34" charset="0"/>
                <a:ea typeface="Amazon Ember" panose="020B0603020204020204" pitchFamily="34" charset="0"/>
                <a:cs typeface="Amazon Ember" panose="020B0603020204020204" pitchFamily="34" charset="0"/>
              </a:rPr>
              <a:t>BloomZ</a:t>
            </a:r>
            <a:r>
              <a:rPr lang="en-US" dirty="0">
                <a:latin typeface="Amazon Ember" panose="020B0603020204020204" pitchFamily="34" charset="0"/>
                <a:ea typeface="Amazon Ember" panose="020B0603020204020204" pitchFamily="34" charset="0"/>
                <a:cs typeface="Amazon Ember" panose="020B0603020204020204" pitchFamily="34" charset="0"/>
              </a:rPr>
              <a:t>–7B using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and SageMaker</a:t>
            </a:r>
          </a:p>
        </p:txBody>
      </p:sp>
      <p:sp>
        <p:nvSpPr>
          <p:cNvPr id="123" name="TextBox 122">
            <a:extLst>
              <a:ext uri="{FF2B5EF4-FFF2-40B4-BE49-F238E27FC236}">
                <a16:creationId xmlns:a16="http://schemas.microsoft.com/office/drawing/2014/main" id="{4CCF95AA-43A2-1DF1-CB15-DA1F8C017AD2}"/>
              </a:ext>
            </a:extLst>
          </p:cNvPr>
          <p:cNvSpPr txBox="1"/>
          <p:nvPr/>
        </p:nvSpPr>
        <p:spPr>
          <a:xfrm>
            <a:off x="-56316" y="3663816"/>
            <a:ext cx="1594846" cy="523220"/>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SageMaker Notebook</a:t>
            </a:r>
          </a:p>
        </p:txBody>
      </p:sp>
      <p:sp>
        <p:nvSpPr>
          <p:cNvPr id="11" name="Oval 10">
            <a:extLst>
              <a:ext uri="{FF2B5EF4-FFF2-40B4-BE49-F238E27FC236}">
                <a16:creationId xmlns:a16="http://schemas.microsoft.com/office/drawing/2014/main" id="{227B9FB1-8A32-267E-4AE2-FD004D325C74}"/>
              </a:ext>
            </a:extLst>
          </p:cNvPr>
          <p:cNvSpPr/>
          <p:nvPr/>
        </p:nvSpPr>
        <p:spPr>
          <a:xfrm>
            <a:off x="2008999" y="1547139"/>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0042BC1-AA53-262A-819C-BDAE3A3CF5B3}"/>
              </a:ext>
            </a:extLst>
          </p:cNvPr>
          <p:cNvSpPr txBox="1"/>
          <p:nvPr/>
        </p:nvSpPr>
        <p:spPr>
          <a:xfrm>
            <a:off x="3007747" y="1730492"/>
            <a:ext cx="1544796" cy="276999"/>
          </a:xfrm>
          <a:prstGeom prst="rect">
            <a:avLst/>
          </a:prstGeom>
          <a:noFill/>
        </p:spPr>
        <p:txBody>
          <a:bodyPr wrap="square" lIns="0" rIns="0" rtlCol="0">
            <a:spAutoFit/>
          </a:bodyPr>
          <a:lstStyle/>
          <a:p>
            <a:pPr algn="l"/>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Oval 25">
            <a:extLst>
              <a:ext uri="{FF2B5EF4-FFF2-40B4-BE49-F238E27FC236}">
                <a16:creationId xmlns:a16="http://schemas.microsoft.com/office/drawing/2014/main" id="{FF510271-4C65-F120-222E-07456C9420AF}"/>
              </a:ext>
            </a:extLst>
          </p:cNvPr>
          <p:cNvSpPr/>
          <p:nvPr/>
        </p:nvSpPr>
        <p:spPr>
          <a:xfrm>
            <a:off x="2015677" y="2774694"/>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A8D588A9-3941-877D-07DD-F66CB31D303C}"/>
              </a:ext>
            </a:extLst>
          </p:cNvPr>
          <p:cNvSpPr txBox="1"/>
          <p:nvPr/>
        </p:nvSpPr>
        <p:spPr>
          <a:xfrm>
            <a:off x="2636638" y="1310676"/>
            <a:ext cx="1953896" cy="584775"/>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Download and visualize the dataset</a:t>
            </a:r>
          </a:p>
        </p:txBody>
      </p:sp>
      <p:pic>
        <p:nvPicPr>
          <p:cNvPr id="68" name="Graphic 67">
            <a:extLst>
              <a:ext uri="{FF2B5EF4-FFF2-40B4-BE49-F238E27FC236}">
                <a16:creationId xmlns:a16="http://schemas.microsoft.com/office/drawing/2014/main" id="{B6D3EA2E-B337-A576-1509-AB40B47EA3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360" y="2844065"/>
            <a:ext cx="663123" cy="663123"/>
          </a:xfrm>
          <a:prstGeom prst="rect">
            <a:avLst/>
          </a:prstGeom>
        </p:spPr>
      </p:pic>
      <p:pic>
        <p:nvPicPr>
          <p:cNvPr id="74" name="Graphic 22">
            <a:extLst>
              <a:ext uri="{FF2B5EF4-FFF2-40B4-BE49-F238E27FC236}">
                <a16:creationId xmlns:a16="http://schemas.microsoft.com/office/drawing/2014/main" id="{FBBD1165-B331-5A63-8BE8-792BB86A3EE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572293" y="37803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Oval 89">
            <a:extLst>
              <a:ext uri="{FF2B5EF4-FFF2-40B4-BE49-F238E27FC236}">
                <a16:creationId xmlns:a16="http://schemas.microsoft.com/office/drawing/2014/main" id="{BB37BEAF-3811-0566-5D6D-A8EEEA7F406F}"/>
              </a:ext>
            </a:extLst>
          </p:cNvPr>
          <p:cNvSpPr/>
          <p:nvPr/>
        </p:nvSpPr>
        <p:spPr>
          <a:xfrm>
            <a:off x="2015677" y="4046825"/>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TextBox 90">
            <a:extLst>
              <a:ext uri="{FF2B5EF4-FFF2-40B4-BE49-F238E27FC236}">
                <a16:creationId xmlns:a16="http://schemas.microsoft.com/office/drawing/2014/main" id="{EB2A7DC9-D936-2EAF-18D7-20E4E9D7ECF4}"/>
              </a:ext>
            </a:extLst>
          </p:cNvPr>
          <p:cNvSpPr txBox="1"/>
          <p:nvPr/>
        </p:nvSpPr>
        <p:spPr>
          <a:xfrm>
            <a:off x="2489876" y="2442475"/>
            <a:ext cx="2496092" cy="584775"/>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Preprocess the data and store it in Amazon S3</a:t>
            </a:r>
          </a:p>
        </p:txBody>
      </p:sp>
      <p:sp>
        <p:nvSpPr>
          <p:cNvPr id="97" name="TextBox 96">
            <a:extLst>
              <a:ext uri="{FF2B5EF4-FFF2-40B4-BE49-F238E27FC236}">
                <a16:creationId xmlns:a16="http://schemas.microsoft.com/office/drawing/2014/main" id="{D1B7CBB8-3E14-7CE2-07CD-AC724C606559}"/>
              </a:ext>
            </a:extLst>
          </p:cNvPr>
          <p:cNvSpPr txBox="1"/>
          <p:nvPr/>
        </p:nvSpPr>
        <p:spPr>
          <a:xfrm>
            <a:off x="5455920" y="5430134"/>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sp>
        <p:nvSpPr>
          <p:cNvPr id="98" name="TextBox 97">
            <a:extLst>
              <a:ext uri="{FF2B5EF4-FFF2-40B4-BE49-F238E27FC236}">
                <a16:creationId xmlns:a16="http://schemas.microsoft.com/office/drawing/2014/main" id="{9BD0E5FD-5FB5-02B0-293E-462120EFD685}"/>
              </a:ext>
            </a:extLst>
          </p:cNvPr>
          <p:cNvSpPr txBox="1"/>
          <p:nvPr/>
        </p:nvSpPr>
        <p:spPr>
          <a:xfrm>
            <a:off x="2489876" y="3808534"/>
            <a:ext cx="2496092" cy="338554"/>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Start training job </a:t>
            </a:r>
          </a:p>
        </p:txBody>
      </p:sp>
      <p:grpSp>
        <p:nvGrpSpPr>
          <p:cNvPr id="4" name="Group 3">
            <a:extLst>
              <a:ext uri="{FF2B5EF4-FFF2-40B4-BE49-F238E27FC236}">
                <a16:creationId xmlns:a16="http://schemas.microsoft.com/office/drawing/2014/main" id="{6632A1CA-FFAF-A129-1999-226F95C1E247}"/>
              </a:ext>
            </a:extLst>
          </p:cNvPr>
          <p:cNvGrpSpPr/>
          <p:nvPr/>
        </p:nvGrpSpPr>
        <p:grpSpPr>
          <a:xfrm>
            <a:off x="5053988" y="2093304"/>
            <a:ext cx="1924199" cy="1158141"/>
            <a:chOff x="6779425" y="2020461"/>
            <a:chExt cx="1924199" cy="1158141"/>
          </a:xfrm>
        </p:grpSpPr>
        <p:pic>
          <p:nvPicPr>
            <p:cNvPr id="94" name="Graphic 31">
              <a:extLst>
                <a:ext uri="{FF2B5EF4-FFF2-40B4-BE49-F238E27FC236}">
                  <a16:creationId xmlns:a16="http://schemas.microsoft.com/office/drawing/2014/main" id="{473DCAF4-DB81-C83B-CD63-A882E361B7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332566" y="2020461"/>
              <a:ext cx="838919" cy="83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06">
              <a:extLst>
                <a:ext uri="{FF2B5EF4-FFF2-40B4-BE49-F238E27FC236}">
                  <a16:creationId xmlns:a16="http://schemas.microsoft.com/office/drawing/2014/main" id="{5F4C18CE-6BDA-6D2D-9159-45E606F53D19}"/>
                </a:ext>
              </a:extLst>
            </p:cNvPr>
            <p:cNvSpPr txBox="1"/>
            <p:nvPr/>
          </p:nvSpPr>
          <p:spPr>
            <a:xfrm>
              <a:off x="6779425" y="2870825"/>
              <a:ext cx="1924199" cy="307777"/>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S3</a:t>
              </a:r>
            </a:p>
          </p:txBody>
        </p:sp>
      </p:grpSp>
      <p:sp>
        <p:nvSpPr>
          <p:cNvPr id="115" name="TextBox 114">
            <a:extLst>
              <a:ext uri="{FF2B5EF4-FFF2-40B4-BE49-F238E27FC236}">
                <a16:creationId xmlns:a16="http://schemas.microsoft.com/office/drawing/2014/main" id="{E45B1591-6AF7-444F-3201-CC215C57AB7A}"/>
              </a:ext>
            </a:extLst>
          </p:cNvPr>
          <p:cNvSpPr txBox="1"/>
          <p:nvPr/>
        </p:nvSpPr>
        <p:spPr>
          <a:xfrm>
            <a:off x="2864003" y="5438119"/>
            <a:ext cx="2496092" cy="338554"/>
          </a:xfrm>
          <a:prstGeom prst="rect">
            <a:avLst/>
          </a:prstGeom>
          <a:noFill/>
        </p:spPr>
        <p:txBody>
          <a:bodyPr wrap="square" lIns="0" rIns="0"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Evaluate your model</a:t>
            </a:r>
          </a:p>
        </p:txBody>
      </p:sp>
      <p:sp>
        <p:nvSpPr>
          <p:cNvPr id="9" name="TextBox 8">
            <a:extLst>
              <a:ext uri="{FF2B5EF4-FFF2-40B4-BE49-F238E27FC236}">
                <a16:creationId xmlns:a16="http://schemas.microsoft.com/office/drawing/2014/main" id="{28D0AAC8-9A55-9366-7C9E-02F1E5DEE08B}"/>
              </a:ext>
            </a:extLst>
          </p:cNvPr>
          <p:cNvSpPr txBox="1"/>
          <p:nvPr/>
        </p:nvSpPr>
        <p:spPr>
          <a:xfrm>
            <a:off x="5029790" y="6015216"/>
            <a:ext cx="1952779" cy="307777"/>
          </a:xfrm>
          <a:prstGeom prst="rect">
            <a:avLst/>
          </a:prstGeom>
          <a:noFill/>
        </p:spPr>
        <p:txBody>
          <a:bodyPr wrap="none" rtlCol="0">
            <a:spAutoFit/>
          </a:bodyPr>
          <a:lstStyle/>
          <a:p>
            <a:r>
              <a:rPr lang="en-US" sz="1400" b="1" dirty="0" err="1"/>
              <a:t>BloomZ</a:t>
            </a:r>
            <a:r>
              <a:rPr lang="en-US" sz="1400" b="1" dirty="0"/>
              <a:t> – 7B float 16</a:t>
            </a:r>
          </a:p>
        </p:txBody>
      </p:sp>
      <p:sp>
        <p:nvSpPr>
          <p:cNvPr id="34" name="Rectangle 33">
            <a:extLst>
              <a:ext uri="{FF2B5EF4-FFF2-40B4-BE49-F238E27FC236}">
                <a16:creationId xmlns:a16="http://schemas.microsoft.com/office/drawing/2014/main" id="{999EA412-CE5F-943A-FE45-CF5E9D1C795E}"/>
              </a:ext>
            </a:extLst>
          </p:cNvPr>
          <p:cNvSpPr/>
          <p:nvPr/>
        </p:nvSpPr>
        <p:spPr>
          <a:xfrm>
            <a:off x="8145017" y="1361322"/>
            <a:ext cx="3687319" cy="1408184"/>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Fine-tuning 3.9M parameters for a summarization task took us 5.7 hours when using the </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samsum</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dataset from Hugging Face and a </a:t>
            </a:r>
            <a:r>
              <a:rPr lang="en-US" sz="1600"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single A100 instance </a:t>
            </a:r>
            <a:r>
              <a:rPr lang="en-GB" sz="160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ml.g5.2xlarge</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5" name="Straight Arrow Connector 24">
            <a:extLst>
              <a:ext uri="{FF2B5EF4-FFF2-40B4-BE49-F238E27FC236}">
                <a16:creationId xmlns:a16="http://schemas.microsoft.com/office/drawing/2014/main" id="{4ECFACFE-38B8-810E-4721-EA9C7A4BA376}"/>
              </a:ext>
            </a:extLst>
          </p:cNvPr>
          <p:cNvCxnSpPr/>
          <p:nvPr/>
        </p:nvCxnSpPr>
        <p:spPr>
          <a:xfrm>
            <a:off x="2945164" y="3223366"/>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FC81BA-FF78-62E6-2D96-7F8B2F3F5542}"/>
              </a:ext>
            </a:extLst>
          </p:cNvPr>
          <p:cNvCxnSpPr>
            <a:cxnSpLocks/>
          </p:cNvCxnSpPr>
          <p:nvPr/>
        </p:nvCxnSpPr>
        <p:spPr>
          <a:xfrm flipH="1">
            <a:off x="2864003" y="2007491"/>
            <a:ext cx="17739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5DAD015D-BAF1-6D94-608A-20F7C828F05B}"/>
              </a:ext>
            </a:extLst>
          </p:cNvPr>
          <p:cNvCxnSpPr/>
          <p:nvPr/>
        </p:nvCxnSpPr>
        <p:spPr>
          <a:xfrm>
            <a:off x="2922348" y="4250524"/>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7379F6DB-B16D-7BD2-4178-EB6BF79A35D6}"/>
              </a:ext>
            </a:extLst>
          </p:cNvPr>
          <p:cNvCxnSpPr>
            <a:cxnSpLocks/>
            <a:endCxn id="74" idx="0"/>
          </p:cNvCxnSpPr>
          <p:nvPr/>
        </p:nvCxnSpPr>
        <p:spPr>
          <a:xfrm>
            <a:off x="5942792" y="3300774"/>
            <a:ext cx="10501" cy="4796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231E14E-4EE9-31B3-F97D-E767356B25F7}"/>
              </a:ext>
            </a:extLst>
          </p:cNvPr>
          <p:cNvCxnSpPr>
            <a:cxnSpLocks/>
            <a:stCxn id="97" idx="0"/>
          </p:cNvCxnSpPr>
          <p:nvPr/>
        </p:nvCxnSpPr>
        <p:spPr>
          <a:xfrm flipV="1">
            <a:off x="5918683" y="4944067"/>
            <a:ext cx="0" cy="4860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Elbow Connector 53">
            <a:extLst>
              <a:ext uri="{FF2B5EF4-FFF2-40B4-BE49-F238E27FC236}">
                <a16:creationId xmlns:a16="http://schemas.microsoft.com/office/drawing/2014/main" id="{71C26A05-FF8B-C04F-DA40-3A42D669C9BB}"/>
              </a:ext>
            </a:extLst>
          </p:cNvPr>
          <p:cNvCxnSpPr>
            <a:cxnSpLocks/>
            <a:stCxn id="67" idx="3"/>
            <a:endCxn id="107" idx="3"/>
          </p:cNvCxnSpPr>
          <p:nvPr/>
        </p:nvCxnSpPr>
        <p:spPr>
          <a:xfrm flipV="1">
            <a:off x="6832152" y="3097557"/>
            <a:ext cx="146035" cy="1089479"/>
          </a:xfrm>
          <a:prstGeom prst="bentConnector3">
            <a:avLst>
              <a:gd name="adj1" fmla="val 256538"/>
            </a:avLst>
          </a:prstGeom>
          <a:ln>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5FA683CF-13A6-1BA3-D8B6-4EDE8E437582}"/>
              </a:ext>
            </a:extLst>
          </p:cNvPr>
          <p:cNvSpPr txBox="1"/>
          <p:nvPr/>
        </p:nvSpPr>
        <p:spPr>
          <a:xfrm>
            <a:off x="7362695" y="3334519"/>
            <a:ext cx="1465466" cy="307777"/>
          </a:xfrm>
          <a:prstGeom prst="rect">
            <a:avLst/>
          </a:prstGeom>
          <a:noFill/>
        </p:spPr>
        <p:txBody>
          <a:bodyPr wrap="none" rtlCol="0">
            <a:spAutoFit/>
          </a:bodyPr>
          <a:lstStyle/>
          <a:p>
            <a:r>
              <a:rPr lang="en-US" sz="1400" dirty="0"/>
              <a:t>model artifacts</a:t>
            </a:r>
          </a:p>
        </p:txBody>
      </p:sp>
      <p:sp>
        <p:nvSpPr>
          <p:cNvPr id="75" name="Rectangle 74">
            <a:extLst>
              <a:ext uri="{FF2B5EF4-FFF2-40B4-BE49-F238E27FC236}">
                <a16:creationId xmlns:a16="http://schemas.microsoft.com/office/drawing/2014/main" id="{7427955B-C736-6824-5C78-C3AF2CEEEE95}"/>
              </a:ext>
            </a:extLst>
          </p:cNvPr>
          <p:cNvSpPr/>
          <p:nvPr/>
        </p:nvSpPr>
        <p:spPr>
          <a:xfrm>
            <a:off x="5290282" y="3478713"/>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53D8E52-E1B5-B36F-8E46-C4C548E07B0D}"/>
              </a:ext>
            </a:extLst>
          </p:cNvPr>
          <p:cNvSpPr/>
          <p:nvPr/>
        </p:nvSpPr>
        <p:spPr>
          <a:xfrm>
            <a:off x="4923652" y="1687604"/>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352330-A34C-2452-47D2-83EA4A91F169}"/>
              </a:ext>
            </a:extLst>
          </p:cNvPr>
          <p:cNvSpPr/>
          <p:nvPr/>
        </p:nvSpPr>
        <p:spPr>
          <a:xfrm>
            <a:off x="2085490" y="5474568"/>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TextBox 81">
            <a:extLst>
              <a:ext uri="{FF2B5EF4-FFF2-40B4-BE49-F238E27FC236}">
                <a16:creationId xmlns:a16="http://schemas.microsoft.com/office/drawing/2014/main" id="{00B5F03D-4476-1F4A-CA30-9030680F88AF}"/>
              </a:ext>
            </a:extLst>
          </p:cNvPr>
          <p:cNvSpPr txBox="1"/>
          <p:nvPr/>
        </p:nvSpPr>
        <p:spPr>
          <a:xfrm>
            <a:off x="4923652" y="4578281"/>
            <a:ext cx="2555508" cy="307777"/>
          </a:xfrm>
          <a:prstGeom prst="rect">
            <a:avLst/>
          </a:prstGeom>
          <a:noFill/>
        </p:spPr>
        <p:txBody>
          <a:bodyPr wrap="none" rtlCol="0">
            <a:spAutoFit/>
          </a:bodyPr>
          <a:lstStyle/>
          <a:p>
            <a:r>
              <a:rPr lang="en-US" sz="1400" b="1" dirty="0" err="1"/>
              <a:t>LoRA</a:t>
            </a:r>
            <a:r>
              <a:rPr lang="en-US" sz="1400" b="1" dirty="0"/>
              <a:t> with int8 quantization</a:t>
            </a:r>
          </a:p>
        </p:txBody>
      </p:sp>
      <p:grpSp>
        <p:nvGrpSpPr>
          <p:cNvPr id="145" name="Group 144">
            <a:extLst>
              <a:ext uri="{FF2B5EF4-FFF2-40B4-BE49-F238E27FC236}">
                <a16:creationId xmlns:a16="http://schemas.microsoft.com/office/drawing/2014/main" id="{E8702238-E2DD-96C7-4369-452A763E249D}"/>
              </a:ext>
            </a:extLst>
          </p:cNvPr>
          <p:cNvGrpSpPr/>
          <p:nvPr/>
        </p:nvGrpSpPr>
        <p:grpSpPr>
          <a:xfrm>
            <a:off x="3045738" y="5845632"/>
            <a:ext cx="1544796" cy="134639"/>
            <a:chOff x="3007747" y="5786554"/>
            <a:chExt cx="1544796" cy="228080"/>
          </a:xfrm>
        </p:grpSpPr>
        <p:cxnSp>
          <p:nvCxnSpPr>
            <p:cNvPr id="95" name="Straight Arrow Connector 94">
              <a:extLst>
                <a:ext uri="{FF2B5EF4-FFF2-40B4-BE49-F238E27FC236}">
                  <a16:creationId xmlns:a16="http://schemas.microsoft.com/office/drawing/2014/main" id="{75D5146B-8EF0-1EC4-2419-100F6B35B10C}"/>
                </a:ext>
              </a:extLst>
            </p:cNvPr>
            <p:cNvCxnSpPr>
              <a:cxnSpLocks/>
            </p:cNvCxnSpPr>
            <p:nvPr/>
          </p:nvCxnSpPr>
          <p:spPr>
            <a:xfrm flipV="1">
              <a:off x="3007747" y="5786554"/>
              <a:ext cx="0" cy="228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8EAFC988-83EB-AB0D-8F0C-302F87ECAEFC}"/>
                </a:ext>
              </a:extLst>
            </p:cNvPr>
            <p:cNvCxnSpPr>
              <a:cxnSpLocks/>
            </p:cNvCxnSpPr>
            <p:nvPr/>
          </p:nvCxnSpPr>
          <p:spPr>
            <a:xfrm>
              <a:off x="3007747" y="6014634"/>
              <a:ext cx="1544796" cy="0"/>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0B9A35ED-2B11-E16E-9592-917BC8EA9DD1}"/>
                </a:ext>
              </a:extLst>
            </p:cNvPr>
            <p:cNvCxnSpPr>
              <a:cxnSpLocks/>
            </p:cNvCxnSpPr>
            <p:nvPr/>
          </p:nvCxnSpPr>
          <p:spPr>
            <a:xfrm flipH="1">
              <a:off x="4549609" y="5862816"/>
              <a:ext cx="1468" cy="151818"/>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6597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a:xfrm>
            <a:off x="340269" y="161737"/>
            <a:ext cx="11466576" cy="731520"/>
          </a:xfrm>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you need to host a model fine-tuned with PEFT       on Amazon SageMaker</a:t>
            </a:r>
          </a:p>
        </p:txBody>
      </p:sp>
      <p:pic>
        <p:nvPicPr>
          <p:cNvPr id="3" name="Graphic 8">
            <a:extLst>
              <a:ext uri="{FF2B5EF4-FFF2-40B4-BE49-F238E27FC236}">
                <a16:creationId xmlns:a16="http://schemas.microsoft.com/office/drawing/2014/main" id="{1DF5D2C1-E3F8-5A61-A576-42C474B322F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95218" y="1947574"/>
            <a:ext cx="1103340" cy="110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C21CD3DF-5C02-A819-8EE5-095CBD0D5477}"/>
              </a:ext>
            </a:extLst>
          </p:cNvPr>
          <p:cNvSpPr txBox="1">
            <a:spLocks noChangeArrowheads="1"/>
          </p:cNvSpPr>
          <p:nvPr/>
        </p:nvSpPr>
        <p:spPr bwMode="auto">
          <a:xfrm>
            <a:off x="33308" y="3143752"/>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Model artifacts </a:t>
            </a:r>
          </a:p>
        </p:txBody>
      </p:sp>
      <p:sp>
        <p:nvSpPr>
          <p:cNvPr id="5" name="TextBox 4">
            <a:extLst>
              <a:ext uri="{FF2B5EF4-FFF2-40B4-BE49-F238E27FC236}">
                <a16:creationId xmlns:a16="http://schemas.microsoft.com/office/drawing/2014/main" id="{D6DF192E-8842-CFDF-CAB7-277D08575A9B}"/>
              </a:ext>
            </a:extLst>
          </p:cNvPr>
          <p:cNvSpPr txBox="1"/>
          <p:nvPr/>
        </p:nvSpPr>
        <p:spPr>
          <a:xfrm>
            <a:off x="10121640" y="-19749"/>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pic>
        <p:nvPicPr>
          <p:cNvPr id="6" name="Graphic 20">
            <a:extLst>
              <a:ext uri="{FF2B5EF4-FFF2-40B4-BE49-F238E27FC236}">
                <a16:creationId xmlns:a16="http://schemas.microsoft.com/office/drawing/2014/main" id="{667CBDED-E1DA-5A2F-45AF-EC657BF36A1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6622" y="1945855"/>
            <a:ext cx="925527" cy="92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57852264-B55D-ED4A-E81F-9195DDF64936}"/>
              </a:ext>
            </a:extLst>
          </p:cNvPr>
          <p:cNvSpPr txBox="1">
            <a:spLocks noChangeArrowheads="1"/>
          </p:cNvSpPr>
          <p:nvPr/>
        </p:nvSpPr>
        <p:spPr bwMode="auto">
          <a:xfrm>
            <a:off x="2713278" y="3143752"/>
            <a:ext cx="32271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Training container image</a:t>
            </a:r>
          </a:p>
        </p:txBody>
      </p:sp>
      <p:pic>
        <p:nvPicPr>
          <p:cNvPr id="9" name="Graphic 8">
            <a:extLst>
              <a:ext uri="{FF2B5EF4-FFF2-40B4-BE49-F238E27FC236}">
                <a16:creationId xmlns:a16="http://schemas.microsoft.com/office/drawing/2014/main" id="{12E7B417-08C0-10C9-2075-578580DFE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975" y="1867181"/>
            <a:ext cx="925526" cy="925526"/>
          </a:xfrm>
          <a:prstGeom prst="rect">
            <a:avLst/>
          </a:prstGeom>
        </p:spPr>
      </p:pic>
      <p:sp>
        <p:nvSpPr>
          <p:cNvPr id="11" name="TextBox 9">
            <a:extLst>
              <a:ext uri="{FF2B5EF4-FFF2-40B4-BE49-F238E27FC236}">
                <a16:creationId xmlns:a16="http://schemas.microsoft.com/office/drawing/2014/main" id="{F33D61CB-7F3E-CED4-FFC0-1B1CEB1F1FA0}"/>
              </a:ext>
            </a:extLst>
          </p:cNvPr>
          <p:cNvSpPr txBox="1">
            <a:spLocks noChangeArrowheads="1"/>
          </p:cNvSpPr>
          <p:nvPr/>
        </p:nvSpPr>
        <p:spPr bwMode="auto">
          <a:xfrm>
            <a:off x="5351931" y="3164724"/>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Managed instances</a:t>
            </a:r>
          </a:p>
        </p:txBody>
      </p:sp>
      <p:pic>
        <p:nvPicPr>
          <p:cNvPr id="12" name="Picture 11">
            <a:extLst>
              <a:ext uri="{FF2B5EF4-FFF2-40B4-BE49-F238E27FC236}">
                <a16:creationId xmlns:a16="http://schemas.microsoft.com/office/drawing/2014/main" id="{8D153E7E-F7E0-C448-E1D5-2F4E7BA8894B}"/>
              </a:ext>
            </a:extLst>
          </p:cNvPr>
          <p:cNvPicPr>
            <a:picLocks noChangeAspect="1"/>
          </p:cNvPicPr>
          <p:nvPr/>
        </p:nvPicPr>
        <p:blipFill>
          <a:blip r:embed="rId9"/>
          <a:stretch>
            <a:fillRect/>
          </a:stretch>
        </p:blipFill>
        <p:spPr>
          <a:xfrm>
            <a:off x="9096612" y="1867181"/>
            <a:ext cx="1270000" cy="1270000"/>
          </a:xfrm>
          <a:prstGeom prst="rect">
            <a:avLst/>
          </a:prstGeom>
        </p:spPr>
      </p:pic>
      <p:sp>
        <p:nvSpPr>
          <p:cNvPr id="13" name="TextBox 9">
            <a:extLst>
              <a:ext uri="{FF2B5EF4-FFF2-40B4-BE49-F238E27FC236}">
                <a16:creationId xmlns:a16="http://schemas.microsoft.com/office/drawing/2014/main" id="{D2D83FB1-D969-1643-D7CD-99F332BF61DC}"/>
              </a:ext>
            </a:extLst>
          </p:cNvPr>
          <p:cNvSpPr txBox="1">
            <a:spLocks noChangeArrowheads="1"/>
          </p:cNvSpPr>
          <p:nvPr/>
        </p:nvSpPr>
        <p:spPr bwMode="auto">
          <a:xfrm>
            <a:off x="8220601" y="3137181"/>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Inference code</a:t>
            </a:r>
          </a:p>
        </p:txBody>
      </p:sp>
      <p:sp>
        <p:nvSpPr>
          <p:cNvPr id="16" name="Rectangle 15">
            <a:extLst>
              <a:ext uri="{FF2B5EF4-FFF2-40B4-BE49-F238E27FC236}">
                <a16:creationId xmlns:a16="http://schemas.microsoft.com/office/drawing/2014/main" id="{852DDE23-41EF-7EB0-3F52-81072CC2E713}"/>
              </a:ext>
            </a:extLst>
          </p:cNvPr>
          <p:cNvSpPr/>
          <p:nvPr/>
        </p:nvSpPr>
        <p:spPr>
          <a:xfrm>
            <a:off x="980911" y="4476613"/>
            <a:ext cx="10466849" cy="1200018"/>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First, test your fine-tuned model locally on your notebook to make sure it is working properly. </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When you are ready, point to the latest </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Deep Learning Container </a:t>
            </a:r>
            <a:r>
              <a:rPr lang="en-US" dirty="0">
                <a:latin typeface="Amazon Ember" panose="020B0603020204020204" pitchFamily="34" charset="0"/>
                <a:ea typeface="Amazon Ember" panose="020B0603020204020204" pitchFamily="34" charset="0"/>
                <a:cs typeface="Amazon Ember" panose="020B0603020204020204" pitchFamily="34" charset="0"/>
              </a:rPr>
              <a:t>to deploy it on Amazon SageMaker</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236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a:xfrm>
            <a:off x="187384" y="206755"/>
            <a:ext cx="4062057" cy="1866901"/>
          </a:xfrm>
        </p:spPr>
        <p:txBody>
          <a:bodyPr/>
          <a:lstStyle/>
          <a:p>
            <a:r>
              <a:rPr lang="en-US" dirty="0"/>
              <a:t>Today’s activities</a:t>
            </a:r>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a:xfrm>
            <a:off x="4537818" y="1015917"/>
            <a:ext cx="7466798" cy="4826165"/>
          </a:xfrm>
        </p:spPr>
        <p:txBody>
          <a:bodyPr/>
          <a:lstStyle/>
          <a:p>
            <a:r>
              <a:rPr lang="en-US" dirty="0">
                <a:solidFill>
                  <a:schemeClr val="tx1"/>
                </a:solidFill>
              </a:rPr>
              <a:t>Why Parameter Efficient Fine Tuning (PEFT)</a:t>
            </a:r>
          </a:p>
          <a:p>
            <a:r>
              <a:rPr lang="en-US" dirty="0">
                <a:solidFill>
                  <a:schemeClr val="tx1"/>
                </a:solidFill>
              </a:rPr>
              <a:t>Popular PEFT methods: </a:t>
            </a:r>
            <a:r>
              <a:rPr lang="en-US" dirty="0" err="1">
                <a:solidFill>
                  <a:schemeClr val="tx1"/>
                </a:solidFill>
              </a:rPr>
              <a:t>LoRA</a:t>
            </a:r>
            <a:r>
              <a:rPr lang="en-US" dirty="0">
                <a:solidFill>
                  <a:schemeClr val="tx1"/>
                </a:solidFill>
              </a:rPr>
              <a:t> and QLoRA</a:t>
            </a:r>
          </a:p>
          <a:p>
            <a:r>
              <a:rPr lang="en-US" dirty="0">
                <a:solidFill>
                  <a:schemeClr val="tx1"/>
                </a:solidFill>
              </a:rPr>
              <a:t>The PEFT library from Hugging Face</a:t>
            </a:r>
          </a:p>
          <a:p>
            <a:r>
              <a:rPr lang="en-US" dirty="0">
                <a:solidFill>
                  <a:schemeClr val="tx1"/>
                </a:solidFill>
              </a:rPr>
              <a:t>Fine-tune and deploy with PEFT on AWS</a:t>
            </a:r>
          </a:p>
          <a:p>
            <a:r>
              <a:rPr lang="en-US" dirty="0">
                <a:solidFill>
                  <a:schemeClr val="tx1"/>
                </a:solidFill>
              </a:rPr>
              <a:t>Hands-on walk through: Fine-tune and deploy with PEFT and Amazon SageMaker</a:t>
            </a:r>
          </a:p>
        </p:txBody>
      </p:sp>
      <p:pic>
        <p:nvPicPr>
          <p:cNvPr id="7" name="Picture 6">
            <a:extLst>
              <a:ext uri="{FF2B5EF4-FFF2-40B4-BE49-F238E27FC236}">
                <a16:creationId xmlns:a16="http://schemas.microsoft.com/office/drawing/2014/main" id="{3D323143-101F-BB6E-2F15-814A6C714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656" y="2716314"/>
            <a:ext cx="3965216" cy="2643477"/>
          </a:xfrm>
          <a:prstGeom prst="rect">
            <a:avLst/>
          </a:prstGeom>
        </p:spPr>
      </p:pic>
      <p:sp>
        <p:nvSpPr>
          <p:cNvPr id="3" name="TextBox 2">
            <a:extLst>
              <a:ext uri="{FF2B5EF4-FFF2-40B4-BE49-F238E27FC236}">
                <a16:creationId xmlns:a16="http://schemas.microsoft.com/office/drawing/2014/main" id="{76C2A7F0-73FC-C65B-C941-CB0111D193EB}"/>
              </a:ext>
            </a:extLst>
          </p:cNvPr>
          <p:cNvSpPr txBox="1"/>
          <p:nvPr/>
        </p:nvSpPr>
        <p:spPr>
          <a:xfrm>
            <a:off x="5836357" y="5195751"/>
            <a:ext cx="4447822" cy="646331"/>
          </a:xfrm>
          <a:prstGeom prst="rect">
            <a:avLst/>
          </a:prstGeom>
          <a:noFill/>
        </p:spPr>
        <p:txBody>
          <a:bodyPr wrap="square" rtlCol="0">
            <a:spAutoFit/>
          </a:bodyPr>
          <a:lstStyle/>
          <a:p>
            <a:pPr algn="ctr"/>
            <a:r>
              <a:rPr lang="en-US" dirty="0">
                <a:solidFill>
                  <a:srgbClr val="FF9900"/>
                </a:solidFill>
              </a:rPr>
              <a:t>Reminder – everything we discuss today is possible on AWS and SageMaker!</a:t>
            </a:r>
          </a:p>
        </p:txBody>
      </p:sp>
    </p:spTree>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9FDB-F0BA-BE5C-C777-DF3FDA8895CD}"/>
              </a:ext>
            </a:extLst>
          </p:cNvPr>
          <p:cNvSpPr>
            <a:spLocks noGrp="1"/>
          </p:cNvSpPr>
          <p:nvPr>
            <p:ph type="title" idx="1"/>
          </p:nvPr>
        </p:nvSpPr>
        <p:spPr>
          <a:xfrm>
            <a:off x="365760" y="218975"/>
            <a:ext cx="11466576" cy="731520"/>
          </a:xfrm>
        </p:spPr>
        <p:txBody>
          <a:bodyPr>
            <a:normAutofit fontScale="90000"/>
          </a:bodyPr>
          <a:lstStyle/>
          <a:p>
            <a:r>
              <a:rPr lang="en-US" sz="3200" dirty="0">
                <a:latin typeface="Amazon Ember" panose="020B0603020204020204" pitchFamily="34" charset="0"/>
                <a:ea typeface="Amazon Ember" panose="020B0603020204020204" pitchFamily="34" charset="0"/>
                <a:cs typeface="Amazon Ember" panose="020B0603020204020204" pitchFamily="34" charset="0"/>
              </a:rPr>
              <a:t>Example: Host </a:t>
            </a:r>
            <a:r>
              <a:rPr lang="en-US" sz="3200" dirty="0" err="1">
                <a:latin typeface="Amazon Ember" panose="020B0603020204020204" pitchFamily="34" charset="0"/>
                <a:ea typeface="Amazon Ember" panose="020B0603020204020204" pitchFamily="34" charset="0"/>
                <a:cs typeface="Amazon Ember" panose="020B0603020204020204" pitchFamily="34" charset="0"/>
              </a:rPr>
              <a:t>BloomZ</a:t>
            </a:r>
            <a:r>
              <a:rPr lang="en-US" sz="3200" dirty="0">
                <a:latin typeface="Amazon Ember" panose="020B0603020204020204" pitchFamily="34" charset="0"/>
                <a:ea typeface="Amazon Ember" panose="020B0603020204020204" pitchFamily="34" charset="0"/>
                <a:cs typeface="Amazon Ember" panose="020B0603020204020204" pitchFamily="34" charset="0"/>
              </a:rPr>
              <a:t>–7B with PEFT on accelerators with Amazon SageMaker</a:t>
            </a:r>
          </a:p>
        </p:txBody>
      </p:sp>
      <p:sp>
        <p:nvSpPr>
          <p:cNvPr id="4" name="Rectangle 3">
            <a:extLst>
              <a:ext uri="{FF2B5EF4-FFF2-40B4-BE49-F238E27FC236}">
                <a16:creationId xmlns:a16="http://schemas.microsoft.com/office/drawing/2014/main" id="{C2FC7F9E-DBC4-7012-505D-4F69E24BADDE}"/>
              </a:ext>
            </a:extLst>
          </p:cNvPr>
          <p:cNvSpPr/>
          <p:nvPr/>
        </p:nvSpPr>
        <p:spPr>
          <a:xfrm>
            <a:off x="862575" y="4876031"/>
            <a:ext cx="10466849" cy="1200018"/>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If your model requires multiple accelerators for hosting or if you want to accelerate inference with a supported model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such as </a:t>
            </a:r>
            <a:r>
              <a:rPr lang="en-GB" b="0" i="0" dirty="0">
                <a:solidFill>
                  <a:srgbClr val="FF9900"/>
                </a:solidFill>
                <a:effectLst/>
                <a:latin typeface="Amazon Ember" panose="020B0603020204020204" pitchFamily="34" charset="0"/>
              </a:rPr>
              <a:t>GPT, Bloom, Llama, and OPT </a:t>
            </a:r>
            <a:r>
              <a:rPr lang="en-GB" b="0" i="0" dirty="0">
                <a:solidFill>
                  <a:schemeClr val="bg1"/>
                </a:solidFill>
                <a:effectLst/>
                <a:latin typeface="Amazon Ember" panose="020B0603020204020204" pitchFamily="34" charset="0"/>
              </a:rPr>
              <a:t>use the AWS Large Model </a:t>
            </a:r>
            <a:r>
              <a:rPr lang="en-GB" dirty="0">
                <a:solidFill>
                  <a:schemeClr val="bg1"/>
                </a:solidFill>
                <a:latin typeface="Amazon Ember" panose="020B0603020204020204" pitchFamily="34" charset="0"/>
              </a:rPr>
              <a:t>I</a:t>
            </a:r>
            <a:r>
              <a:rPr lang="en-GB" b="0" i="0" dirty="0">
                <a:solidFill>
                  <a:schemeClr val="bg1"/>
                </a:solidFill>
                <a:effectLst/>
                <a:latin typeface="Amazon Ember" panose="020B0603020204020204" pitchFamily="34" charset="0"/>
              </a:rPr>
              <a:t>nference container.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8">
            <a:extLst>
              <a:ext uri="{FF2B5EF4-FFF2-40B4-BE49-F238E27FC236}">
                <a16:creationId xmlns:a16="http://schemas.microsoft.com/office/drawing/2014/main" id="{CB12BA55-B052-F1A7-F622-3A9F5628C59E}"/>
              </a:ext>
            </a:extLst>
          </p:cNvPr>
          <p:cNvSpPr/>
          <p:nvPr/>
        </p:nvSpPr>
        <p:spPr>
          <a:xfrm>
            <a:off x="4398983" y="2078587"/>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B1D4AF73-E6E4-C8E9-0FD1-817250ABBE0B}"/>
              </a:ext>
            </a:extLst>
          </p:cNvPr>
          <p:cNvSpPr txBox="1"/>
          <p:nvPr/>
        </p:nvSpPr>
        <p:spPr>
          <a:xfrm>
            <a:off x="4731624" y="2078587"/>
            <a:ext cx="1953896" cy="369332"/>
          </a:xfrm>
          <a:prstGeom prst="rect">
            <a:avLst/>
          </a:prstGeom>
          <a:noFill/>
        </p:spPr>
        <p:txBody>
          <a:bodyPr wrap="square" lIns="0" rIns="0"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Deploy the model</a:t>
            </a:r>
          </a:p>
        </p:txBody>
      </p:sp>
      <p:sp>
        <p:nvSpPr>
          <p:cNvPr id="11" name="TextBox 10">
            <a:extLst>
              <a:ext uri="{FF2B5EF4-FFF2-40B4-BE49-F238E27FC236}">
                <a16:creationId xmlns:a16="http://schemas.microsoft.com/office/drawing/2014/main" id="{A77CDCA5-46D0-A83E-A66E-9D87E75A1F3B}"/>
              </a:ext>
            </a:extLst>
          </p:cNvPr>
          <p:cNvSpPr txBox="1"/>
          <p:nvPr/>
        </p:nvSpPr>
        <p:spPr>
          <a:xfrm>
            <a:off x="2639020" y="3135872"/>
            <a:ext cx="1594846" cy="523220"/>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SageMaker Notebook</a:t>
            </a:r>
          </a:p>
        </p:txBody>
      </p:sp>
      <p:pic>
        <p:nvPicPr>
          <p:cNvPr id="12" name="Graphic 11">
            <a:extLst>
              <a:ext uri="{FF2B5EF4-FFF2-40B4-BE49-F238E27FC236}">
                <a16:creationId xmlns:a16="http://schemas.microsoft.com/office/drawing/2014/main" id="{C9F92A4E-9EA1-5D10-C18C-CEB86E036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7696" y="2316121"/>
            <a:ext cx="663123" cy="663123"/>
          </a:xfrm>
          <a:prstGeom prst="rect">
            <a:avLst/>
          </a:prstGeom>
        </p:spPr>
      </p:pic>
      <p:pic>
        <p:nvPicPr>
          <p:cNvPr id="13" name="Graphic 22">
            <a:extLst>
              <a:ext uri="{FF2B5EF4-FFF2-40B4-BE49-F238E27FC236}">
                <a16:creationId xmlns:a16="http://schemas.microsoft.com/office/drawing/2014/main" id="{E087DF08-E7B6-6D4F-4053-CBF0CF2C474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77136" y="25638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D7F9EF86-DC2C-1927-A37A-FADD6CCEE227}"/>
              </a:ext>
            </a:extLst>
          </p:cNvPr>
          <p:cNvSpPr txBox="1"/>
          <p:nvPr/>
        </p:nvSpPr>
        <p:spPr>
          <a:xfrm>
            <a:off x="6985754" y="3396973"/>
            <a:ext cx="1944763" cy="307777"/>
          </a:xfrm>
          <a:prstGeom prst="rect">
            <a:avLst/>
          </a:prstGeom>
          <a:noFill/>
        </p:spPr>
        <p:txBody>
          <a:bodyPr wrap="none" rtlCol="0">
            <a:spAutoFit/>
          </a:bodyPr>
          <a:lstStyle/>
          <a:p>
            <a:r>
              <a:rPr lang="en-US" sz="1400" b="1" dirty="0"/>
              <a:t>SageMaker Endpoint</a:t>
            </a:r>
          </a:p>
        </p:txBody>
      </p:sp>
      <p:cxnSp>
        <p:nvCxnSpPr>
          <p:cNvPr id="15" name="Straight Arrow Connector 14">
            <a:extLst>
              <a:ext uri="{FF2B5EF4-FFF2-40B4-BE49-F238E27FC236}">
                <a16:creationId xmlns:a16="http://schemas.microsoft.com/office/drawing/2014/main" id="{E1265A82-59B1-28D1-3355-0B4B7DAF19BE}"/>
              </a:ext>
            </a:extLst>
          </p:cNvPr>
          <p:cNvCxnSpPr/>
          <p:nvPr/>
        </p:nvCxnSpPr>
        <p:spPr>
          <a:xfrm>
            <a:off x="4624063" y="2668731"/>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Oval 15">
            <a:extLst>
              <a:ext uri="{FF2B5EF4-FFF2-40B4-BE49-F238E27FC236}">
                <a16:creationId xmlns:a16="http://schemas.microsoft.com/office/drawing/2014/main" id="{42ED3391-BF21-9688-6ECE-E8E065D8E3EA}"/>
              </a:ext>
            </a:extLst>
          </p:cNvPr>
          <p:cNvSpPr/>
          <p:nvPr/>
        </p:nvSpPr>
        <p:spPr>
          <a:xfrm>
            <a:off x="4398983" y="3700434"/>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00A245E4-75FA-135F-BBC0-40010593FF82}"/>
              </a:ext>
            </a:extLst>
          </p:cNvPr>
          <p:cNvSpPr txBox="1"/>
          <p:nvPr/>
        </p:nvSpPr>
        <p:spPr>
          <a:xfrm>
            <a:off x="4731624" y="3700434"/>
            <a:ext cx="1953896" cy="646331"/>
          </a:xfrm>
          <a:prstGeom prst="rect">
            <a:avLst/>
          </a:prstGeom>
          <a:noFill/>
        </p:spPr>
        <p:txBody>
          <a:bodyPr wrap="square" lIns="0" rIns="0"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Start making predictions</a:t>
            </a:r>
          </a:p>
        </p:txBody>
      </p:sp>
      <p:cxnSp>
        <p:nvCxnSpPr>
          <p:cNvPr id="18" name="Straight Arrow Connector 17">
            <a:extLst>
              <a:ext uri="{FF2B5EF4-FFF2-40B4-BE49-F238E27FC236}">
                <a16:creationId xmlns:a16="http://schemas.microsoft.com/office/drawing/2014/main" id="{9928A5B3-3996-1212-8F54-E26A25F8C009}"/>
              </a:ext>
            </a:extLst>
          </p:cNvPr>
          <p:cNvCxnSpPr/>
          <p:nvPr/>
        </p:nvCxnSpPr>
        <p:spPr>
          <a:xfrm>
            <a:off x="4624063" y="4467550"/>
            <a:ext cx="171559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45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CF79-00B2-E7D0-2B4E-4926B25AE5E9}"/>
              </a:ext>
            </a:extLst>
          </p:cNvPr>
          <p:cNvSpPr>
            <a:spLocks noGrp="1"/>
          </p:cNvSpPr>
          <p:nvPr>
            <p:ph type="title" idx="1"/>
          </p:nvPr>
        </p:nvSpPr>
        <p:spPr/>
        <p:txBody>
          <a:bodyPr/>
          <a:lstStyle/>
          <a:p>
            <a:r>
              <a:rPr lang="en-US" dirty="0"/>
              <a:t>Hands-on demo</a:t>
            </a:r>
          </a:p>
        </p:txBody>
      </p:sp>
    </p:spTree>
    <p:extLst>
      <p:ext uri="{BB962C8B-B14F-4D97-AF65-F5344CB8AC3E}">
        <p14:creationId xmlns:p14="http://schemas.microsoft.com/office/powerpoint/2010/main" val="3424543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4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CF79-00B2-E7D0-2B4E-4926B25AE5E9}"/>
              </a:ext>
            </a:extLst>
          </p:cNvPr>
          <p:cNvSpPr>
            <a:spLocks noGrp="1"/>
          </p:cNvSpPr>
          <p:nvPr>
            <p:ph type="title" idx="1"/>
          </p:nvPr>
        </p:nvSpPr>
        <p:spPr>
          <a:xfrm>
            <a:off x="4191662" y="235608"/>
            <a:ext cx="3808675" cy="1960803"/>
          </a:xfrm>
        </p:spPr>
        <p:txBody>
          <a:bodyPr/>
          <a:lstStyle/>
          <a:p>
            <a:r>
              <a:rPr lang="en-US" dirty="0"/>
              <a:t>Scan for slides</a:t>
            </a:r>
          </a:p>
        </p:txBody>
      </p:sp>
      <p:pic>
        <p:nvPicPr>
          <p:cNvPr id="4" name="Picture 3">
            <a:extLst>
              <a:ext uri="{FF2B5EF4-FFF2-40B4-BE49-F238E27FC236}">
                <a16:creationId xmlns:a16="http://schemas.microsoft.com/office/drawing/2014/main" id="{653AE1AD-48A1-5E5D-6732-D1A4762226EE}"/>
              </a:ext>
            </a:extLst>
          </p:cNvPr>
          <p:cNvPicPr>
            <a:picLocks noChangeAspect="1"/>
          </p:cNvPicPr>
          <p:nvPr/>
        </p:nvPicPr>
        <p:blipFill>
          <a:blip r:embed="rId2"/>
          <a:stretch>
            <a:fillRect/>
          </a:stretch>
        </p:blipFill>
        <p:spPr>
          <a:xfrm>
            <a:off x="4381499" y="2113723"/>
            <a:ext cx="3428999" cy="3428999"/>
          </a:xfrm>
          <a:prstGeom prst="rect">
            <a:avLst/>
          </a:prstGeom>
        </p:spPr>
      </p:pic>
    </p:spTree>
    <p:extLst>
      <p:ext uri="{BB962C8B-B14F-4D97-AF65-F5344CB8AC3E}">
        <p14:creationId xmlns:p14="http://schemas.microsoft.com/office/powerpoint/2010/main" val="359372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286FCC-21FD-03B7-3C90-EF8211AAC3D9}"/>
              </a:ext>
            </a:extLst>
          </p:cNvPr>
          <p:cNvCxnSpPr>
            <a:cxnSpLocks/>
          </p:cNvCxnSpPr>
          <p:nvPr/>
        </p:nvCxnSpPr>
        <p:spPr>
          <a:xfrm>
            <a:off x="3033842" y="1671952"/>
            <a:ext cx="0" cy="41444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3425E74-F2B7-300A-55DC-A3DA62B4FEBD}"/>
              </a:ext>
            </a:extLst>
          </p:cNvPr>
          <p:cNvGrpSpPr/>
          <p:nvPr/>
        </p:nvGrpSpPr>
        <p:grpSpPr>
          <a:xfrm>
            <a:off x="1349244" y="1642340"/>
            <a:ext cx="9056088" cy="4649854"/>
            <a:chOff x="1442650" y="1641057"/>
            <a:chExt cx="9056088" cy="4649854"/>
          </a:xfrm>
        </p:grpSpPr>
        <p:sp>
          <p:nvSpPr>
            <p:cNvPr id="11" name="Freeform 10">
              <a:extLst>
                <a:ext uri="{FF2B5EF4-FFF2-40B4-BE49-F238E27FC236}">
                  <a16:creationId xmlns:a16="http://schemas.microsoft.com/office/drawing/2014/main" id="{B990650A-7A22-A7D8-EB74-7965B0771D6B}"/>
                </a:ext>
              </a:extLst>
            </p:cNvPr>
            <p:cNvSpPr/>
            <p:nvPr/>
          </p:nvSpPr>
          <p:spPr>
            <a:xfrm>
              <a:off x="3127248" y="1824592"/>
              <a:ext cx="5640796" cy="3990565"/>
            </a:xfrm>
            <a:custGeom>
              <a:avLst/>
              <a:gdLst>
                <a:gd name="connsiteX0" fmla="*/ 0 w 5640796"/>
                <a:gd name="connsiteY0" fmla="*/ 3978234 h 3990565"/>
                <a:gd name="connsiteX1" fmla="*/ 83127 w 5640796"/>
                <a:gd name="connsiteY1" fmla="*/ 3990109 h 3990565"/>
                <a:gd name="connsiteX2" fmla="*/ 118753 w 5640796"/>
                <a:gd name="connsiteY2" fmla="*/ 3966358 h 3990565"/>
                <a:gd name="connsiteX3" fmla="*/ 154379 w 5640796"/>
                <a:gd name="connsiteY3" fmla="*/ 3954483 h 3990565"/>
                <a:gd name="connsiteX4" fmla="*/ 225631 w 5640796"/>
                <a:gd name="connsiteY4" fmla="*/ 3906982 h 3990565"/>
                <a:gd name="connsiteX5" fmla="*/ 403761 w 5640796"/>
                <a:gd name="connsiteY5" fmla="*/ 3847605 h 3990565"/>
                <a:gd name="connsiteX6" fmla="*/ 475013 w 5640796"/>
                <a:gd name="connsiteY6" fmla="*/ 3823854 h 3990565"/>
                <a:gd name="connsiteX7" fmla="*/ 510639 w 5640796"/>
                <a:gd name="connsiteY7" fmla="*/ 3811979 h 3990565"/>
                <a:gd name="connsiteX8" fmla="*/ 546265 w 5640796"/>
                <a:gd name="connsiteY8" fmla="*/ 3788228 h 3990565"/>
                <a:gd name="connsiteX9" fmla="*/ 617517 w 5640796"/>
                <a:gd name="connsiteY9" fmla="*/ 3764478 h 3990565"/>
                <a:gd name="connsiteX10" fmla="*/ 653143 w 5640796"/>
                <a:gd name="connsiteY10" fmla="*/ 3740727 h 3990565"/>
                <a:gd name="connsiteX11" fmla="*/ 736270 w 5640796"/>
                <a:gd name="connsiteY11" fmla="*/ 3716976 h 3990565"/>
                <a:gd name="connsiteX12" fmla="*/ 807522 w 5640796"/>
                <a:gd name="connsiteY12" fmla="*/ 3693226 h 3990565"/>
                <a:gd name="connsiteX13" fmla="*/ 914400 w 5640796"/>
                <a:gd name="connsiteY13" fmla="*/ 3657600 h 3990565"/>
                <a:gd name="connsiteX14" fmla="*/ 950026 w 5640796"/>
                <a:gd name="connsiteY14" fmla="*/ 3645724 h 3990565"/>
                <a:gd name="connsiteX15" fmla="*/ 1009403 w 5640796"/>
                <a:gd name="connsiteY15" fmla="*/ 3633849 h 3990565"/>
                <a:gd name="connsiteX16" fmla="*/ 1045029 w 5640796"/>
                <a:gd name="connsiteY16" fmla="*/ 3621974 h 3990565"/>
                <a:gd name="connsiteX17" fmla="*/ 1104405 w 5640796"/>
                <a:gd name="connsiteY17" fmla="*/ 3610099 h 3990565"/>
                <a:gd name="connsiteX18" fmla="*/ 1140031 w 5640796"/>
                <a:gd name="connsiteY18" fmla="*/ 3598223 h 3990565"/>
                <a:gd name="connsiteX19" fmla="*/ 1187532 w 5640796"/>
                <a:gd name="connsiteY19" fmla="*/ 3586348 h 3990565"/>
                <a:gd name="connsiteX20" fmla="*/ 1258784 w 5640796"/>
                <a:gd name="connsiteY20" fmla="*/ 3562597 h 3990565"/>
                <a:gd name="connsiteX21" fmla="*/ 1401288 w 5640796"/>
                <a:gd name="connsiteY21" fmla="*/ 3515096 h 3990565"/>
                <a:gd name="connsiteX22" fmla="*/ 1472540 w 5640796"/>
                <a:gd name="connsiteY22" fmla="*/ 3491345 h 3990565"/>
                <a:gd name="connsiteX23" fmla="*/ 1508166 w 5640796"/>
                <a:gd name="connsiteY23" fmla="*/ 3479470 h 3990565"/>
                <a:gd name="connsiteX24" fmla="*/ 1555668 w 5640796"/>
                <a:gd name="connsiteY24" fmla="*/ 3467595 h 3990565"/>
                <a:gd name="connsiteX25" fmla="*/ 1626919 w 5640796"/>
                <a:gd name="connsiteY25" fmla="*/ 3443844 h 3990565"/>
                <a:gd name="connsiteX26" fmla="*/ 1662545 w 5640796"/>
                <a:gd name="connsiteY26" fmla="*/ 3431969 h 3990565"/>
                <a:gd name="connsiteX27" fmla="*/ 1698171 w 5640796"/>
                <a:gd name="connsiteY27" fmla="*/ 3420093 h 3990565"/>
                <a:gd name="connsiteX28" fmla="*/ 1733797 w 5640796"/>
                <a:gd name="connsiteY28" fmla="*/ 3408218 h 3990565"/>
                <a:gd name="connsiteX29" fmla="*/ 1816925 w 5640796"/>
                <a:gd name="connsiteY29" fmla="*/ 3372592 h 3990565"/>
                <a:gd name="connsiteX30" fmla="*/ 1888177 w 5640796"/>
                <a:gd name="connsiteY30" fmla="*/ 3336966 h 3990565"/>
                <a:gd name="connsiteX31" fmla="*/ 1959429 w 5640796"/>
                <a:gd name="connsiteY31" fmla="*/ 3301340 h 3990565"/>
                <a:gd name="connsiteX32" fmla="*/ 2030681 w 5640796"/>
                <a:gd name="connsiteY32" fmla="*/ 3253839 h 3990565"/>
                <a:gd name="connsiteX33" fmla="*/ 2066306 w 5640796"/>
                <a:gd name="connsiteY33" fmla="*/ 3241963 h 3990565"/>
                <a:gd name="connsiteX34" fmla="*/ 2101932 w 5640796"/>
                <a:gd name="connsiteY34" fmla="*/ 3218213 h 3990565"/>
                <a:gd name="connsiteX35" fmla="*/ 2137558 w 5640796"/>
                <a:gd name="connsiteY35" fmla="*/ 3206337 h 3990565"/>
                <a:gd name="connsiteX36" fmla="*/ 2173184 w 5640796"/>
                <a:gd name="connsiteY36" fmla="*/ 3182587 h 3990565"/>
                <a:gd name="connsiteX37" fmla="*/ 2208810 w 5640796"/>
                <a:gd name="connsiteY37" fmla="*/ 3170711 h 3990565"/>
                <a:gd name="connsiteX38" fmla="*/ 2280062 w 5640796"/>
                <a:gd name="connsiteY38" fmla="*/ 3123210 h 3990565"/>
                <a:gd name="connsiteX39" fmla="*/ 2351314 w 5640796"/>
                <a:gd name="connsiteY39" fmla="*/ 3099460 h 3990565"/>
                <a:gd name="connsiteX40" fmla="*/ 2422566 w 5640796"/>
                <a:gd name="connsiteY40" fmla="*/ 3051958 h 3990565"/>
                <a:gd name="connsiteX41" fmla="*/ 2458192 w 5640796"/>
                <a:gd name="connsiteY41" fmla="*/ 3028208 h 3990565"/>
                <a:gd name="connsiteX42" fmla="*/ 2493818 w 5640796"/>
                <a:gd name="connsiteY42" fmla="*/ 3016332 h 3990565"/>
                <a:gd name="connsiteX43" fmla="*/ 2600696 w 5640796"/>
                <a:gd name="connsiteY43" fmla="*/ 2956956 h 3990565"/>
                <a:gd name="connsiteX44" fmla="*/ 2671948 w 5640796"/>
                <a:gd name="connsiteY44" fmla="*/ 2909454 h 3990565"/>
                <a:gd name="connsiteX45" fmla="*/ 2707574 w 5640796"/>
                <a:gd name="connsiteY45" fmla="*/ 2885704 h 3990565"/>
                <a:gd name="connsiteX46" fmla="*/ 2778826 w 5640796"/>
                <a:gd name="connsiteY46" fmla="*/ 2850078 h 3990565"/>
                <a:gd name="connsiteX47" fmla="*/ 2814452 w 5640796"/>
                <a:gd name="connsiteY47" fmla="*/ 2838202 h 3990565"/>
                <a:gd name="connsiteX48" fmla="*/ 2885704 w 5640796"/>
                <a:gd name="connsiteY48" fmla="*/ 2790701 h 3990565"/>
                <a:gd name="connsiteX49" fmla="*/ 2956956 w 5640796"/>
                <a:gd name="connsiteY49" fmla="*/ 2743200 h 3990565"/>
                <a:gd name="connsiteX50" fmla="*/ 3028208 w 5640796"/>
                <a:gd name="connsiteY50" fmla="*/ 2695699 h 3990565"/>
                <a:gd name="connsiteX51" fmla="*/ 3063834 w 5640796"/>
                <a:gd name="connsiteY51" fmla="*/ 2683823 h 3990565"/>
                <a:gd name="connsiteX52" fmla="*/ 3170712 w 5640796"/>
                <a:gd name="connsiteY52" fmla="*/ 2624447 h 3990565"/>
                <a:gd name="connsiteX53" fmla="*/ 3241964 w 5640796"/>
                <a:gd name="connsiteY53" fmla="*/ 2576945 h 3990565"/>
                <a:gd name="connsiteX54" fmla="*/ 3277590 w 5640796"/>
                <a:gd name="connsiteY54" fmla="*/ 2553195 h 3990565"/>
                <a:gd name="connsiteX55" fmla="*/ 3348842 w 5640796"/>
                <a:gd name="connsiteY55" fmla="*/ 2529444 h 3990565"/>
                <a:gd name="connsiteX56" fmla="*/ 3420094 w 5640796"/>
                <a:gd name="connsiteY56" fmla="*/ 2493818 h 3990565"/>
                <a:gd name="connsiteX57" fmla="*/ 3491345 w 5640796"/>
                <a:gd name="connsiteY57" fmla="*/ 2458192 h 3990565"/>
                <a:gd name="connsiteX58" fmla="*/ 3562597 w 5640796"/>
                <a:gd name="connsiteY58" fmla="*/ 2422566 h 3990565"/>
                <a:gd name="connsiteX59" fmla="*/ 3598223 w 5640796"/>
                <a:gd name="connsiteY59" fmla="*/ 2398815 h 3990565"/>
                <a:gd name="connsiteX60" fmla="*/ 3669475 w 5640796"/>
                <a:gd name="connsiteY60" fmla="*/ 2375065 h 3990565"/>
                <a:gd name="connsiteX61" fmla="*/ 3740727 w 5640796"/>
                <a:gd name="connsiteY61" fmla="*/ 2339439 h 3990565"/>
                <a:gd name="connsiteX62" fmla="*/ 3811979 w 5640796"/>
                <a:gd name="connsiteY62" fmla="*/ 2303813 h 3990565"/>
                <a:gd name="connsiteX63" fmla="*/ 3883231 w 5640796"/>
                <a:gd name="connsiteY63" fmla="*/ 2256311 h 3990565"/>
                <a:gd name="connsiteX64" fmla="*/ 3918857 w 5640796"/>
                <a:gd name="connsiteY64" fmla="*/ 2244436 h 3990565"/>
                <a:gd name="connsiteX65" fmla="*/ 3954483 w 5640796"/>
                <a:gd name="connsiteY65" fmla="*/ 2220686 h 3990565"/>
                <a:gd name="connsiteX66" fmla="*/ 3990109 w 5640796"/>
                <a:gd name="connsiteY66" fmla="*/ 2208810 h 3990565"/>
                <a:gd name="connsiteX67" fmla="*/ 4061361 w 5640796"/>
                <a:gd name="connsiteY67" fmla="*/ 2173184 h 3990565"/>
                <a:gd name="connsiteX68" fmla="*/ 4132613 w 5640796"/>
                <a:gd name="connsiteY68" fmla="*/ 2125683 h 3990565"/>
                <a:gd name="connsiteX69" fmla="*/ 4168239 w 5640796"/>
                <a:gd name="connsiteY69" fmla="*/ 2101932 h 3990565"/>
                <a:gd name="connsiteX70" fmla="*/ 4239491 w 5640796"/>
                <a:gd name="connsiteY70" fmla="*/ 2078182 h 3990565"/>
                <a:gd name="connsiteX71" fmla="*/ 4310743 w 5640796"/>
                <a:gd name="connsiteY71" fmla="*/ 2030680 h 3990565"/>
                <a:gd name="connsiteX72" fmla="*/ 4346369 w 5640796"/>
                <a:gd name="connsiteY72" fmla="*/ 2006930 h 3990565"/>
                <a:gd name="connsiteX73" fmla="*/ 4417621 w 5640796"/>
                <a:gd name="connsiteY73" fmla="*/ 1983179 h 3990565"/>
                <a:gd name="connsiteX74" fmla="*/ 4488873 w 5640796"/>
                <a:gd name="connsiteY74" fmla="*/ 1935678 h 3990565"/>
                <a:gd name="connsiteX75" fmla="*/ 4524499 w 5640796"/>
                <a:gd name="connsiteY75" fmla="*/ 1923802 h 3990565"/>
                <a:gd name="connsiteX76" fmla="*/ 4607626 w 5640796"/>
                <a:gd name="connsiteY76" fmla="*/ 1864426 h 3990565"/>
                <a:gd name="connsiteX77" fmla="*/ 4678878 w 5640796"/>
                <a:gd name="connsiteY77" fmla="*/ 1816924 h 3990565"/>
                <a:gd name="connsiteX78" fmla="*/ 4714504 w 5640796"/>
                <a:gd name="connsiteY78" fmla="*/ 1793174 h 3990565"/>
                <a:gd name="connsiteX79" fmla="*/ 4821382 w 5640796"/>
                <a:gd name="connsiteY79" fmla="*/ 1710047 h 3990565"/>
                <a:gd name="connsiteX80" fmla="*/ 4999512 w 5640796"/>
                <a:gd name="connsiteY80" fmla="*/ 1531917 h 3990565"/>
                <a:gd name="connsiteX81" fmla="*/ 5035138 w 5640796"/>
                <a:gd name="connsiteY81" fmla="*/ 1496291 h 3990565"/>
                <a:gd name="connsiteX82" fmla="*/ 5070764 w 5640796"/>
                <a:gd name="connsiteY82" fmla="*/ 1460665 h 3990565"/>
                <a:gd name="connsiteX83" fmla="*/ 5118265 w 5640796"/>
                <a:gd name="connsiteY83" fmla="*/ 1389413 h 3990565"/>
                <a:gd name="connsiteX84" fmla="*/ 5153891 w 5640796"/>
                <a:gd name="connsiteY84" fmla="*/ 1353787 h 3990565"/>
                <a:gd name="connsiteX85" fmla="*/ 5201392 w 5640796"/>
                <a:gd name="connsiteY85" fmla="*/ 1282535 h 3990565"/>
                <a:gd name="connsiteX86" fmla="*/ 5320145 w 5640796"/>
                <a:gd name="connsiteY86" fmla="*/ 1104405 h 3990565"/>
                <a:gd name="connsiteX87" fmla="*/ 5343896 w 5640796"/>
                <a:gd name="connsiteY87" fmla="*/ 1068779 h 3990565"/>
                <a:gd name="connsiteX88" fmla="*/ 5367647 w 5640796"/>
                <a:gd name="connsiteY88" fmla="*/ 1033153 h 3990565"/>
                <a:gd name="connsiteX89" fmla="*/ 5415148 w 5640796"/>
                <a:gd name="connsiteY89" fmla="*/ 926275 h 3990565"/>
                <a:gd name="connsiteX90" fmla="*/ 5427023 w 5640796"/>
                <a:gd name="connsiteY90" fmla="*/ 890649 h 3990565"/>
                <a:gd name="connsiteX91" fmla="*/ 5474525 w 5640796"/>
                <a:gd name="connsiteY91" fmla="*/ 807522 h 3990565"/>
                <a:gd name="connsiteX92" fmla="*/ 5545777 w 5640796"/>
                <a:gd name="connsiteY92" fmla="*/ 593766 h 3990565"/>
                <a:gd name="connsiteX93" fmla="*/ 5557652 w 5640796"/>
                <a:gd name="connsiteY93" fmla="*/ 558140 h 3990565"/>
                <a:gd name="connsiteX94" fmla="*/ 5581403 w 5640796"/>
                <a:gd name="connsiteY94" fmla="*/ 475013 h 3990565"/>
                <a:gd name="connsiteX95" fmla="*/ 5617029 w 5640796"/>
                <a:gd name="connsiteY95" fmla="*/ 249382 h 3990565"/>
                <a:gd name="connsiteX96" fmla="*/ 5628904 w 5640796"/>
                <a:gd name="connsiteY96" fmla="*/ 118753 h 3990565"/>
                <a:gd name="connsiteX97" fmla="*/ 5640779 w 5640796"/>
                <a:gd name="connsiteY97" fmla="*/ 0 h 399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640796" h="3990565">
                  <a:moveTo>
                    <a:pt x="0" y="3978234"/>
                  </a:moveTo>
                  <a:cubicBezTo>
                    <a:pt x="27709" y="3982192"/>
                    <a:pt x="55276" y="3992894"/>
                    <a:pt x="83127" y="3990109"/>
                  </a:cubicBezTo>
                  <a:cubicBezTo>
                    <a:pt x="97329" y="3988689"/>
                    <a:pt x="105987" y="3972741"/>
                    <a:pt x="118753" y="3966358"/>
                  </a:cubicBezTo>
                  <a:cubicBezTo>
                    <a:pt x="129949" y="3960760"/>
                    <a:pt x="142504" y="3958441"/>
                    <a:pt x="154379" y="3954483"/>
                  </a:cubicBezTo>
                  <a:cubicBezTo>
                    <a:pt x="178130" y="3938649"/>
                    <a:pt x="198551" y="3916009"/>
                    <a:pt x="225631" y="3906982"/>
                  </a:cubicBezTo>
                  <a:lnTo>
                    <a:pt x="403761" y="3847605"/>
                  </a:lnTo>
                  <a:lnTo>
                    <a:pt x="475013" y="3823854"/>
                  </a:lnTo>
                  <a:lnTo>
                    <a:pt x="510639" y="3811979"/>
                  </a:lnTo>
                  <a:cubicBezTo>
                    <a:pt x="522514" y="3804062"/>
                    <a:pt x="533223" y="3794025"/>
                    <a:pt x="546265" y="3788228"/>
                  </a:cubicBezTo>
                  <a:cubicBezTo>
                    <a:pt x="569143" y="3778060"/>
                    <a:pt x="617517" y="3764478"/>
                    <a:pt x="617517" y="3764478"/>
                  </a:cubicBezTo>
                  <a:cubicBezTo>
                    <a:pt x="629392" y="3756561"/>
                    <a:pt x="640377" y="3747110"/>
                    <a:pt x="653143" y="3740727"/>
                  </a:cubicBezTo>
                  <a:cubicBezTo>
                    <a:pt x="673092" y="3730753"/>
                    <a:pt x="717254" y="3722681"/>
                    <a:pt x="736270" y="3716976"/>
                  </a:cubicBezTo>
                  <a:cubicBezTo>
                    <a:pt x="760249" y="3709782"/>
                    <a:pt x="783771" y="3701143"/>
                    <a:pt x="807522" y="3693226"/>
                  </a:cubicBezTo>
                  <a:lnTo>
                    <a:pt x="914400" y="3657600"/>
                  </a:lnTo>
                  <a:cubicBezTo>
                    <a:pt x="926275" y="3653641"/>
                    <a:pt x="937751" y="3648179"/>
                    <a:pt x="950026" y="3645724"/>
                  </a:cubicBezTo>
                  <a:cubicBezTo>
                    <a:pt x="969818" y="3641766"/>
                    <a:pt x="989821" y="3638744"/>
                    <a:pt x="1009403" y="3633849"/>
                  </a:cubicBezTo>
                  <a:cubicBezTo>
                    <a:pt x="1021547" y="3630813"/>
                    <a:pt x="1032885" y="3625010"/>
                    <a:pt x="1045029" y="3621974"/>
                  </a:cubicBezTo>
                  <a:cubicBezTo>
                    <a:pt x="1064610" y="3617079"/>
                    <a:pt x="1084824" y="3614994"/>
                    <a:pt x="1104405" y="3610099"/>
                  </a:cubicBezTo>
                  <a:cubicBezTo>
                    <a:pt x="1116549" y="3607063"/>
                    <a:pt x="1127995" y="3601662"/>
                    <a:pt x="1140031" y="3598223"/>
                  </a:cubicBezTo>
                  <a:cubicBezTo>
                    <a:pt x="1155724" y="3593739"/>
                    <a:pt x="1171899" y="3591038"/>
                    <a:pt x="1187532" y="3586348"/>
                  </a:cubicBezTo>
                  <a:cubicBezTo>
                    <a:pt x="1211512" y="3579154"/>
                    <a:pt x="1235033" y="3570514"/>
                    <a:pt x="1258784" y="3562597"/>
                  </a:cubicBezTo>
                  <a:lnTo>
                    <a:pt x="1401288" y="3515096"/>
                  </a:lnTo>
                  <a:lnTo>
                    <a:pt x="1472540" y="3491345"/>
                  </a:lnTo>
                  <a:cubicBezTo>
                    <a:pt x="1484415" y="3487387"/>
                    <a:pt x="1496022" y="3482506"/>
                    <a:pt x="1508166" y="3479470"/>
                  </a:cubicBezTo>
                  <a:cubicBezTo>
                    <a:pt x="1524000" y="3475512"/>
                    <a:pt x="1540035" y="3472285"/>
                    <a:pt x="1555668" y="3467595"/>
                  </a:cubicBezTo>
                  <a:cubicBezTo>
                    <a:pt x="1579647" y="3460401"/>
                    <a:pt x="1603169" y="3451761"/>
                    <a:pt x="1626919" y="3443844"/>
                  </a:cubicBezTo>
                  <a:lnTo>
                    <a:pt x="1662545" y="3431969"/>
                  </a:lnTo>
                  <a:lnTo>
                    <a:pt x="1698171" y="3420093"/>
                  </a:lnTo>
                  <a:cubicBezTo>
                    <a:pt x="1710046" y="3416135"/>
                    <a:pt x="1722601" y="3413816"/>
                    <a:pt x="1733797" y="3408218"/>
                  </a:cubicBezTo>
                  <a:cubicBezTo>
                    <a:pt x="1792495" y="3378869"/>
                    <a:pt x="1764504" y="3390065"/>
                    <a:pt x="1816925" y="3372592"/>
                  </a:cubicBezTo>
                  <a:cubicBezTo>
                    <a:pt x="1919025" y="3304525"/>
                    <a:pt x="1789845" y="3386132"/>
                    <a:pt x="1888177" y="3336966"/>
                  </a:cubicBezTo>
                  <a:cubicBezTo>
                    <a:pt x="1980260" y="3290925"/>
                    <a:pt x="1869882" y="3331188"/>
                    <a:pt x="1959429" y="3301340"/>
                  </a:cubicBezTo>
                  <a:cubicBezTo>
                    <a:pt x="1983180" y="3285506"/>
                    <a:pt x="2003601" y="3262866"/>
                    <a:pt x="2030681" y="3253839"/>
                  </a:cubicBezTo>
                  <a:cubicBezTo>
                    <a:pt x="2042556" y="3249880"/>
                    <a:pt x="2055110" y="3247561"/>
                    <a:pt x="2066306" y="3241963"/>
                  </a:cubicBezTo>
                  <a:cubicBezTo>
                    <a:pt x="2079071" y="3235580"/>
                    <a:pt x="2089167" y="3224596"/>
                    <a:pt x="2101932" y="3218213"/>
                  </a:cubicBezTo>
                  <a:cubicBezTo>
                    <a:pt x="2113128" y="3212615"/>
                    <a:pt x="2126362" y="3211935"/>
                    <a:pt x="2137558" y="3206337"/>
                  </a:cubicBezTo>
                  <a:cubicBezTo>
                    <a:pt x="2150323" y="3199954"/>
                    <a:pt x="2160419" y="3188970"/>
                    <a:pt x="2173184" y="3182587"/>
                  </a:cubicBezTo>
                  <a:cubicBezTo>
                    <a:pt x="2184380" y="3176989"/>
                    <a:pt x="2197868" y="3176790"/>
                    <a:pt x="2208810" y="3170711"/>
                  </a:cubicBezTo>
                  <a:cubicBezTo>
                    <a:pt x="2233763" y="3156848"/>
                    <a:pt x="2252982" y="3132236"/>
                    <a:pt x="2280062" y="3123210"/>
                  </a:cubicBezTo>
                  <a:lnTo>
                    <a:pt x="2351314" y="3099460"/>
                  </a:lnTo>
                  <a:lnTo>
                    <a:pt x="2422566" y="3051958"/>
                  </a:lnTo>
                  <a:cubicBezTo>
                    <a:pt x="2434441" y="3044041"/>
                    <a:pt x="2444652" y="3032722"/>
                    <a:pt x="2458192" y="3028208"/>
                  </a:cubicBezTo>
                  <a:cubicBezTo>
                    <a:pt x="2470067" y="3024249"/>
                    <a:pt x="2482876" y="3022411"/>
                    <a:pt x="2493818" y="3016332"/>
                  </a:cubicBezTo>
                  <a:cubicBezTo>
                    <a:pt x="2616314" y="2948278"/>
                    <a:pt x="2520086" y="2983825"/>
                    <a:pt x="2600696" y="2956956"/>
                  </a:cubicBezTo>
                  <a:lnTo>
                    <a:pt x="2671948" y="2909454"/>
                  </a:lnTo>
                  <a:cubicBezTo>
                    <a:pt x="2683823" y="2901537"/>
                    <a:pt x="2694034" y="2890218"/>
                    <a:pt x="2707574" y="2885704"/>
                  </a:cubicBezTo>
                  <a:cubicBezTo>
                    <a:pt x="2797121" y="2855853"/>
                    <a:pt x="2686743" y="2896120"/>
                    <a:pt x="2778826" y="2850078"/>
                  </a:cubicBezTo>
                  <a:cubicBezTo>
                    <a:pt x="2790022" y="2844480"/>
                    <a:pt x="2803510" y="2844281"/>
                    <a:pt x="2814452" y="2838202"/>
                  </a:cubicBezTo>
                  <a:cubicBezTo>
                    <a:pt x="2839405" y="2824339"/>
                    <a:pt x="2861953" y="2806535"/>
                    <a:pt x="2885704" y="2790701"/>
                  </a:cubicBezTo>
                  <a:lnTo>
                    <a:pt x="2956956" y="2743200"/>
                  </a:lnTo>
                  <a:lnTo>
                    <a:pt x="3028208" y="2695699"/>
                  </a:lnTo>
                  <a:cubicBezTo>
                    <a:pt x="3040083" y="2691740"/>
                    <a:pt x="3052892" y="2689902"/>
                    <a:pt x="3063834" y="2683823"/>
                  </a:cubicBezTo>
                  <a:cubicBezTo>
                    <a:pt x="3186330" y="2615769"/>
                    <a:pt x="3090102" y="2651316"/>
                    <a:pt x="3170712" y="2624447"/>
                  </a:cubicBezTo>
                  <a:lnTo>
                    <a:pt x="3241964" y="2576945"/>
                  </a:lnTo>
                  <a:cubicBezTo>
                    <a:pt x="3253839" y="2569028"/>
                    <a:pt x="3264050" y="2557708"/>
                    <a:pt x="3277590" y="2553195"/>
                  </a:cubicBezTo>
                  <a:lnTo>
                    <a:pt x="3348842" y="2529444"/>
                  </a:lnTo>
                  <a:cubicBezTo>
                    <a:pt x="3450946" y="2461373"/>
                    <a:pt x="3321758" y="2542987"/>
                    <a:pt x="3420094" y="2493818"/>
                  </a:cubicBezTo>
                  <a:cubicBezTo>
                    <a:pt x="3512176" y="2447777"/>
                    <a:pt x="3401798" y="2488040"/>
                    <a:pt x="3491345" y="2458192"/>
                  </a:cubicBezTo>
                  <a:cubicBezTo>
                    <a:pt x="3593445" y="2390125"/>
                    <a:pt x="3464265" y="2471732"/>
                    <a:pt x="3562597" y="2422566"/>
                  </a:cubicBezTo>
                  <a:cubicBezTo>
                    <a:pt x="3575363" y="2416183"/>
                    <a:pt x="3585181" y="2404612"/>
                    <a:pt x="3598223" y="2398815"/>
                  </a:cubicBezTo>
                  <a:cubicBezTo>
                    <a:pt x="3621101" y="2388647"/>
                    <a:pt x="3669475" y="2375065"/>
                    <a:pt x="3669475" y="2375065"/>
                  </a:cubicBezTo>
                  <a:cubicBezTo>
                    <a:pt x="3771575" y="2306998"/>
                    <a:pt x="3642395" y="2388605"/>
                    <a:pt x="3740727" y="2339439"/>
                  </a:cubicBezTo>
                  <a:cubicBezTo>
                    <a:pt x="3832810" y="2293398"/>
                    <a:pt x="3722432" y="2333661"/>
                    <a:pt x="3811979" y="2303813"/>
                  </a:cubicBezTo>
                  <a:cubicBezTo>
                    <a:pt x="3835730" y="2287979"/>
                    <a:pt x="3856151" y="2265337"/>
                    <a:pt x="3883231" y="2256311"/>
                  </a:cubicBezTo>
                  <a:cubicBezTo>
                    <a:pt x="3895106" y="2252353"/>
                    <a:pt x="3907661" y="2250034"/>
                    <a:pt x="3918857" y="2244436"/>
                  </a:cubicBezTo>
                  <a:cubicBezTo>
                    <a:pt x="3931623" y="2238053"/>
                    <a:pt x="3941718" y="2227069"/>
                    <a:pt x="3954483" y="2220686"/>
                  </a:cubicBezTo>
                  <a:cubicBezTo>
                    <a:pt x="3965679" y="2215088"/>
                    <a:pt x="3978913" y="2214408"/>
                    <a:pt x="3990109" y="2208810"/>
                  </a:cubicBezTo>
                  <a:cubicBezTo>
                    <a:pt x="4082192" y="2162768"/>
                    <a:pt x="3971814" y="2203035"/>
                    <a:pt x="4061361" y="2173184"/>
                  </a:cubicBezTo>
                  <a:cubicBezTo>
                    <a:pt x="4128897" y="2105648"/>
                    <a:pt x="4063867" y="2160056"/>
                    <a:pt x="4132613" y="2125683"/>
                  </a:cubicBezTo>
                  <a:cubicBezTo>
                    <a:pt x="4145379" y="2119300"/>
                    <a:pt x="4155197" y="2107729"/>
                    <a:pt x="4168239" y="2101932"/>
                  </a:cubicBezTo>
                  <a:cubicBezTo>
                    <a:pt x="4191117" y="2091764"/>
                    <a:pt x="4239491" y="2078182"/>
                    <a:pt x="4239491" y="2078182"/>
                  </a:cubicBezTo>
                  <a:lnTo>
                    <a:pt x="4310743" y="2030680"/>
                  </a:lnTo>
                  <a:cubicBezTo>
                    <a:pt x="4322618" y="2022763"/>
                    <a:pt x="4332829" y="2011443"/>
                    <a:pt x="4346369" y="2006930"/>
                  </a:cubicBezTo>
                  <a:lnTo>
                    <a:pt x="4417621" y="1983179"/>
                  </a:lnTo>
                  <a:cubicBezTo>
                    <a:pt x="4441372" y="1967345"/>
                    <a:pt x="4461793" y="1944705"/>
                    <a:pt x="4488873" y="1935678"/>
                  </a:cubicBezTo>
                  <a:cubicBezTo>
                    <a:pt x="4500748" y="1931719"/>
                    <a:pt x="4513303" y="1929400"/>
                    <a:pt x="4524499" y="1923802"/>
                  </a:cubicBezTo>
                  <a:cubicBezTo>
                    <a:pt x="4543809" y="1914147"/>
                    <a:pt x="4594171" y="1873844"/>
                    <a:pt x="4607626" y="1864426"/>
                  </a:cubicBezTo>
                  <a:cubicBezTo>
                    <a:pt x="4631011" y="1848056"/>
                    <a:pt x="4655127" y="1832758"/>
                    <a:pt x="4678878" y="1816924"/>
                  </a:cubicBezTo>
                  <a:cubicBezTo>
                    <a:pt x="4690753" y="1809007"/>
                    <a:pt x="4704412" y="1803266"/>
                    <a:pt x="4714504" y="1793174"/>
                  </a:cubicBezTo>
                  <a:cubicBezTo>
                    <a:pt x="4794607" y="1713071"/>
                    <a:pt x="4753891" y="1732543"/>
                    <a:pt x="4821382" y="1710047"/>
                  </a:cubicBezTo>
                  <a:lnTo>
                    <a:pt x="4999512" y="1531917"/>
                  </a:lnTo>
                  <a:lnTo>
                    <a:pt x="5035138" y="1496291"/>
                  </a:lnTo>
                  <a:cubicBezTo>
                    <a:pt x="5047013" y="1484416"/>
                    <a:pt x="5061448" y="1474639"/>
                    <a:pt x="5070764" y="1460665"/>
                  </a:cubicBezTo>
                  <a:cubicBezTo>
                    <a:pt x="5086598" y="1436914"/>
                    <a:pt x="5098081" y="1409597"/>
                    <a:pt x="5118265" y="1389413"/>
                  </a:cubicBezTo>
                  <a:cubicBezTo>
                    <a:pt x="5130140" y="1377538"/>
                    <a:pt x="5143580" y="1367044"/>
                    <a:pt x="5153891" y="1353787"/>
                  </a:cubicBezTo>
                  <a:cubicBezTo>
                    <a:pt x="5171416" y="1331255"/>
                    <a:pt x="5185558" y="1306286"/>
                    <a:pt x="5201392" y="1282535"/>
                  </a:cubicBezTo>
                  <a:lnTo>
                    <a:pt x="5320145" y="1104405"/>
                  </a:lnTo>
                  <a:lnTo>
                    <a:pt x="5343896" y="1068779"/>
                  </a:lnTo>
                  <a:lnTo>
                    <a:pt x="5367647" y="1033153"/>
                  </a:lnTo>
                  <a:cubicBezTo>
                    <a:pt x="5395910" y="948361"/>
                    <a:pt x="5377510" y="982732"/>
                    <a:pt x="5415148" y="926275"/>
                  </a:cubicBezTo>
                  <a:cubicBezTo>
                    <a:pt x="5419106" y="914400"/>
                    <a:pt x="5422092" y="902155"/>
                    <a:pt x="5427023" y="890649"/>
                  </a:cubicBezTo>
                  <a:cubicBezTo>
                    <a:pt x="5445102" y="848464"/>
                    <a:pt x="5450673" y="843299"/>
                    <a:pt x="5474525" y="807522"/>
                  </a:cubicBezTo>
                  <a:lnTo>
                    <a:pt x="5545777" y="593766"/>
                  </a:lnTo>
                  <a:lnTo>
                    <a:pt x="5557652" y="558140"/>
                  </a:lnTo>
                  <a:cubicBezTo>
                    <a:pt x="5568151" y="526642"/>
                    <a:pt x="5575014" y="509088"/>
                    <a:pt x="5581403" y="475013"/>
                  </a:cubicBezTo>
                  <a:cubicBezTo>
                    <a:pt x="5587059" y="444850"/>
                    <a:pt x="5611534" y="298837"/>
                    <a:pt x="5617029" y="249382"/>
                  </a:cubicBezTo>
                  <a:cubicBezTo>
                    <a:pt x="5621857" y="205927"/>
                    <a:pt x="5624327" y="162235"/>
                    <a:pt x="5628904" y="118753"/>
                  </a:cubicBezTo>
                  <a:cubicBezTo>
                    <a:pt x="5641761" y="-3391"/>
                    <a:pt x="5640779" y="60448"/>
                    <a:pt x="564077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3DD965E-055F-56C0-D785-EE5C9AE0F08A}"/>
                </a:ext>
              </a:extLst>
            </p:cNvPr>
            <p:cNvGrpSpPr/>
            <p:nvPr/>
          </p:nvGrpSpPr>
          <p:grpSpPr>
            <a:xfrm>
              <a:off x="1442650" y="1641057"/>
              <a:ext cx="9056088" cy="4649854"/>
              <a:chOff x="1442650" y="1641057"/>
              <a:chExt cx="9056088" cy="4649854"/>
            </a:xfrm>
          </p:grpSpPr>
          <p:cxnSp>
            <p:nvCxnSpPr>
              <p:cNvPr id="5" name="Straight Connector 4">
                <a:extLst>
                  <a:ext uri="{FF2B5EF4-FFF2-40B4-BE49-F238E27FC236}">
                    <a16:creationId xmlns:a16="http://schemas.microsoft.com/office/drawing/2014/main" id="{C3F43E95-4E52-FA8A-5439-EB939C867A8F}"/>
                  </a:ext>
                </a:extLst>
              </p:cNvPr>
              <p:cNvCxnSpPr>
                <a:cxnSpLocks/>
              </p:cNvCxnSpPr>
              <p:nvPr/>
            </p:nvCxnSpPr>
            <p:spPr>
              <a:xfrm flipH="1">
                <a:off x="3139122" y="5802825"/>
                <a:ext cx="61751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A90FB7-E2B9-038A-7034-3448311C5A61}"/>
                  </a:ext>
                </a:extLst>
              </p:cNvPr>
              <p:cNvSpPr txBox="1"/>
              <p:nvPr/>
            </p:nvSpPr>
            <p:spPr>
              <a:xfrm>
                <a:off x="5072383" y="5921579"/>
                <a:ext cx="2833660" cy="369332"/>
              </a:xfrm>
              <a:prstGeom prst="rect">
                <a:avLst/>
              </a:prstGeom>
              <a:noFill/>
            </p:spPr>
            <p:txBody>
              <a:bodyPr wrap="square" rtlCol="0">
                <a:spAutoFit/>
              </a:bodyPr>
              <a:lstStyle/>
              <a:p>
                <a:r>
                  <a:rPr lang="en-US" dirty="0"/>
                  <a:t>Complexity and cost</a:t>
                </a:r>
              </a:p>
            </p:txBody>
          </p:sp>
          <p:sp>
            <p:nvSpPr>
              <p:cNvPr id="7" name="TextBox 6">
                <a:extLst>
                  <a:ext uri="{FF2B5EF4-FFF2-40B4-BE49-F238E27FC236}">
                    <a16:creationId xmlns:a16="http://schemas.microsoft.com/office/drawing/2014/main" id="{5C7DD2BC-95D5-4F13-92AE-D46954CE58F9}"/>
                  </a:ext>
                </a:extLst>
              </p:cNvPr>
              <p:cNvSpPr txBox="1"/>
              <p:nvPr/>
            </p:nvSpPr>
            <p:spPr>
              <a:xfrm>
                <a:off x="1442650" y="3077708"/>
                <a:ext cx="1417560" cy="369332"/>
              </a:xfrm>
              <a:prstGeom prst="rect">
                <a:avLst/>
              </a:prstGeom>
              <a:noFill/>
            </p:spPr>
            <p:txBody>
              <a:bodyPr wrap="square" rtlCol="0">
                <a:spAutoFit/>
              </a:bodyPr>
              <a:lstStyle/>
              <a:p>
                <a:pPr algn="ctr"/>
                <a:r>
                  <a:rPr lang="en-US" dirty="0"/>
                  <a:t>Accuracy</a:t>
                </a:r>
              </a:p>
            </p:txBody>
          </p:sp>
          <p:sp>
            <p:nvSpPr>
              <p:cNvPr id="8" name="TextBox 7">
                <a:extLst>
                  <a:ext uri="{FF2B5EF4-FFF2-40B4-BE49-F238E27FC236}">
                    <a16:creationId xmlns:a16="http://schemas.microsoft.com/office/drawing/2014/main" id="{E65A28D1-A55A-D7B4-673C-3B27EE78CB98}"/>
                  </a:ext>
                </a:extLst>
              </p:cNvPr>
              <p:cNvSpPr txBox="1"/>
              <p:nvPr/>
            </p:nvSpPr>
            <p:spPr>
              <a:xfrm>
                <a:off x="3368452" y="4464561"/>
                <a:ext cx="1565122" cy="646331"/>
              </a:xfrm>
              <a:prstGeom prst="rect">
                <a:avLst/>
              </a:prstGeom>
              <a:noFill/>
            </p:spPr>
            <p:txBody>
              <a:bodyPr wrap="square" rtlCol="0">
                <a:spAutoFit/>
              </a:bodyPr>
              <a:lstStyle/>
              <a:p>
                <a:r>
                  <a:rPr lang="en-US" dirty="0"/>
                  <a:t>Prompt engineering</a:t>
                </a:r>
              </a:p>
            </p:txBody>
          </p:sp>
          <p:sp>
            <p:nvSpPr>
              <p:cNvPr id="9" name="TextBox 8">
                <a:extLst>
                  <a:ext uri="{FF2B5EF4-FFF2-40B4-BE49-F238E27FC236}">
                    <a16:creationId xmlns:a16="http://schemas.microsoft.com/office/drawing/2014/main" id="{4449A1A4-A2B2-E16C-E576-66E6FA0B38D5}"/>
                  </a:ext>
                </a:extLst>
              </p:cNvPr>
              <p:cNvSpPr txBox="1"/>
              <p:nvPr/>
            </p:nvSpPr>
            <p:spPr>
              <a:xfrm>
                <a:off x="6693485" y="2708376"/>
                <a:ext cx="1565122" cy="369332"/>
              </a:xfrm>
              <a:prstGeom prst="rect">
                <a:avLst/>
              </a:prstGeom>
              <a:noFill/>
            </p:spPr>
            <p:txBody>
              <a:bodyPr wrap="square" rtlCol="0">
                <a:spAutoFit/>
              </a:bodyPr>
              <a:lstStyle/>
              <a:p>
                <a:r>
                  <a:rPr lang="en-US" dirty="0"/>
                  <a:t>Fine-tuning *</a:t>
                </a:r>
              </a:p>
            </p:txBody>
          </p:sp>
          <p:sp>
            <p:nvSpPr>
              <p:cNvPr id="10" name="TextBox 9">
                <a:extLst>
                  <a:ext uri="{FF2B5EF4-FFF2-40B4-BE49-F238E27FC236}">
                    <a16:creationId xmlns:a16="http://schemas.microsoft.com/office/drawing/2014/main" id="{7FAF4658-4F4D-1B1A-08B4-53834C4AA466}"/>
                  </a:ext>
                </a:extLst>
              </p:cNvPr>
              <p:cNvSpPr txBox="1"/>
              <p:nvPr/>
            </p:nvSpPr>
            <p:spPr>
              <a:xfrm>
                <a:off x="8933616" y="1641057"/>
                <a:ext cx="1565122" cy="369332"/>
              </a:xfrm>
              <a:prstGeom prst="rect">
                <a:avLst/>
              </a:prstGeom>
              <a:noFill/>
            </p:spPr>
            <p:txBody>
              <a:bodyPr wrap="square" rtlCol="0">
                <a:spAutoFit/>
              </a:bodyPr>
              <a:lstStyle/>
              <a:p>
                <a:r>
                  <a:rPr lang="en-US" dirty="0"/>
                  <a:t>Pretraining</a:t>
                </a:r>
              </a:p>
            </p:txBody>
          </p:sp>
          <p:sp>
            <p:nvSpPr>
              <p:cNvPr id="12" name="TextBox 11">
                <a:extLst>
                  <a:ext uri="{FF2B5EF4-FFF2-40B4-BE49-F238E27FC236}">
                    <a16:creationId xmlns:a16="http://schemas.microsoft.com/office/drawing/2014/main" id="{6444ACC3-CA3C-6A61-9447-BA98635A179E}"/>
                  </a:ext>
                </a:extLst>
              </p:cNvPr>
              <p:cNvSpPr txBox="1"/>
              <p:nvPr/>
            </p:nvSpPr>
            <p:spPr>
              <a:xfrm>
                <a:off x="5620153" y="4802284"/>
                <a:ext cx="1565122" cy="923330"/>
              </a:xfrm>
              <a:prstGeom prst="rect">
                <a:avLst/>
              </a:prstGeom>
              <a:noFill/>
            </p:spPr>
            <p:txBody>
              <a:bodyPr wrap="square" rtlCol="0">
                <a:spAutoFit/>
              </a:bodyPr>
              <a:lstStyle/>
              <a:p>
                <a:r>
                  <a:rPr lang="en-US" dirty="0"/>
                  <a:t>Retrieval augmented generation</a:t>
                </a:r>
              </a:p>
            </p:txBody>
          </p:sp>
        </p:grpSp>
      </p:grpSp>
      <p:pic>
        <p:nvPicPr>
          <p:cNvPr id="21" name="Picture 20">
            <a:extLst>
              <a:ext uri="{FF2B5EF4-FFF2-40B4-BE49-F238E27FC236}">
                <a16:creationId xmlns:a16="http://schemas.microsoft.com/office/drawing/2014/main" id="{2EF7EE1B-7162-7FE1-3F9C-30CA6B8164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84773" y="5159636"/>
            <a:ext cx="1132558" cy="1132558"/>
          </a:xfrm>
          <a:prstGeom prst="rect">
            <a:avLst/>
          </a:prstGeom>
        </p:spPr>
      </p:pic>
      <p:sp>
        <p:nvSpPr>
          <p:cNvPr id="28" name="Title 1">
            <a:extLst>
              <a:ext uri="{FF2B5EF4-FFF2-40B4-BE49-F238E27FC236}">
                <a16:creationId xmlns:a16="http://schemas.microsoft.com/office/drawing/2014/main" id="{30C087A4-6528-5C50-1992-BC581C2E8F0C}"/>
              </a:ext>
            </a:extLst>
          </p:cNvPr>
          <p:cNvSpPr>
            <a:spLocks noGrp="1"/>
          </p:cNvSpPr>
          <p:nvPr>
            <p:ph type="title" idx="1"/>
          </p:nvPr>
        </p:nvSpPr>
        <p:spPr>
          <a:xfrm>
            <a:off x="365760" y="301752"/>
            <a:ext cx="11466576" cy="731520"/>
          </a:xfrm>
        </p:spPr>
        <p:txBody>
          <a:bodyPr>
            <a:norm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Many ways to customize a foundation model</a:t>
            </a:r>
          </a:p>
        </p:txBody>
      </p:sp>
      <p:pic>
        <p:nvPicPr>
          <p:cNvPr id="32" name="Picture 31">
            <a:extLst>
              <a:ext uri="{FF2B5EF4-FFF2-40B4-BE49-F238E27FC236}">
                <a16:creationId xmlns:a16="http://schemas.microsoft.com/office/drawing/2014/main" id="{A0DA5F09-05F8-C88F-FEE7-1A80336A1598}"/>
              </a:ext>
            </a:extLst>
          </p:cNvPr>
          <p:cNvPicPr>
            <a:picLocks noChangeAspect="1"/>
          </p:cNvPicPr>
          <p:nvPr/>
        </p:nvPicPr>
        <p:blipFill>
          <a:blip r:embed="rId4"/>
          <a:stretch>
            <a:fillRect/>
          </a:stretch>
        </p:blipFill>
        <p:spPr>
          <a:xfrm>
            <a:off x="1258496" y="1475116"/>
            <a:ext cx="1625600" cy="1625600"/>
          </a:xfrm>
          <a:prstGeom prst="rect">
            <a:avLst/>
          </a:prstGeom>
        </p:spPr>
      </p:pic>
    </p:spTree>
    <p:extLst>
      <p:ext uri="{BB962C8B-B14F-4D97-AF65-F5344CB8AC3E}">
        <p14:creationId xmlns:p14="http://schemas.microsoft.com/office/powerpoint/2010/main" val="12532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E69A-5C25-9E3D-8D56-EBBE0FF6020A}"/>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Quick recap of fine-tuning </a:t>
            </a:r>
          </a:p>
        </p:txBody>
      </p:sp>
      <p:sp>
        <p:nvSpPr>
          <p:cNvPr id="3" name="Content Placeholder 2">
            <a:extLst>
              <a:ext uri="{FF2B5EF4-FFF2-40B4-BE49-F238E27FC236}">
                <a16:creationId xmlns:a16="http://schemas.microsoft.com/office/drawing/2014/main" id="{B4E12A51-867F-FA67-B20E-8F82B8A5D46C}"/>
              </a:ext>
            </a:extLst>
          </p:cNvPr>
          <p:cNvSpPr>
            <a:spLocks noGrp="1"/>
          </p:cNvSpPr>
          <p:nvPr>
            <p:ph idx="2"/>
          </p:nvPr>
        </p:nvSpPr>
        <p:spPr>
          <a:xfrm>
            <a:off x="5256078" y="1790828"/>
            <a:ext cx="6800984" cy="4097197"/>
          </a:xfrm>
        </p:spPr>
        <p:txBody>
          <a:bodyPr/>
          <a:lstStyle/>
          <a:p>
            <a:r>
              <a:rPr lang="en-US" sz="2400" dirty="0"/>
              <a:t>With fine-tuning you improve model performance on </a:t>
            </a:r>
            <a:r>
              <a:rPr lang="en-US" sz="2400" i="1" dirty="0"/>
              <a:t>downstream tasks</a:t>
            </a:r>
            <a:r>
              <a:rPr lang="en-US" sz="2400" dirty="0"/>
              <a:t>. </a:t>
            </a:r>
          </a:p>
          <a:p>
            <a:r>
              <a:rPr lang="en-US" sz="2400" dirty="0"/>
              <a:t>You retain the model architecture and train </a:t>
            </a:r>
            <a:r>
              <a:rPr lang="en-US" sz="2400" b="1" i="1" dirty="0"/>
              <a:t>all</a:t>
            </a:r>
            <a:r>
              <a:rPr lang="en-US" sz="2400" b="1" dirty="0"/>
              <a:t> model parameters </a:t>
            </a:r>
            <a:r>
              <a:rPr lang="en-US" sz="2400" dirty="0"/>
              <a:t>using a smaller dataset.  As a result, you need less memory and compute than in full pre-training.</a:t>
            </a:r>
          </a:p>
          <a:p>
            <a:r>
              <a:rPr lang="en-US" sz="2400" dirty="0"/>
              <a:t>It may lead to </a:t>
            </a:r>
            <a:r>
              <a:rPr lang="en-US" sz="2400" i="1" dirty="0"/>
              <a:t>catastrophic forgetting </a:t>
            </a:r>
            <a:r>
              <a:rPr lang="en-US" sz="2400" dirty="0"/>
              <a:t>where the model forgets knowledge learned during pre-training.</a:t>
            </a:r>
          </a:p>
          <a:p>
            <a:pPr marL="0" indent="0">
              <a:buNone/>
            </a:pPr>
            <a:endParaRPr lang="en-US" dirty="0"/>
          </a:p>
        </p:txBody>
      </p:sp>
      <p:pic>
        <p:nvPicPr>
          <p:cNvPr id="5" name="Picture 4">
            <a:extLst>
              <a:ext uri="{FF2B5EF4-FFF2-40B4-BE49-F238E27FC236}">
                <a16:creationId xmlns:a16="http://schemas.microsoft.com/office/drawing/2014/main" id="{F0E18F61-1A1E-FBAF-9070-D0E7A4C68C54}"/>
              </a:ext>
            </a:extLst>
          </p:cNvPr>
          <p:cNvPicPr>
            <a:picLocks noChangeAspect="1"/>
          </p:cNvPicPr>
          <p:nvPr/>
        </p:nvPicPr>
        <p:blipFill>
          <a:blip r:embed="rId3"/>
          <a:stretch>
            <a:fillRect/>
          </a:stretch>
        </p:blipFill>
        <p:spPr>
          <a:xfrm>
            <a:off x="534988" y="1380401"/>
            <a:ext cx="4321040" cy="4695824"/>
          </a:xfrm>
          <a:prstGeom prst="rect">
            <a:avLst/>
          </a:prstGeom>
        </p:spPr>
      </p:pic>
    </p:spTree>
    <p:extLst>
      <p:ext uri="{BB962C8B-B14F-4D97-AF65-F5344CB8AC3E}">
        <p14:creationId xmlns:p14="http://schemas.microsoft.com/office/powerpoint/2010/main" val="239824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060D-BFD9-7B76-EB30-CD6BB3F1F353}"/>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is Parameter Efficient Fine Tuning (PEFT)?</a:t>
            </a:r>
          </a:p>
        </p:txBody>
      </p:sp>
      <p:sp>
        <p:nvSpPr>
          <p:cNvPr id="7" name="Rectangle: Rounded Corners 5">
            <a:extLst>
              <a:ext uri="{FF2B5EF4-FFF2-40B4-BE49-F238E27FC236}">
                <a16:creationId xmlns:a16="http://schemas.microsoft.com/office/drawing/2014/main" id="{68AC3619-4899-839B-5BE4-F5DC0257D5EE}"/>
              </a:ext>
            </a:extLst>
          </p:cNvPr>
          <p:cNvSpPr/>
          <p:nvPr/>
        </p:nvSpPr>
        <p:spPr>
          <a:xfrm>
            <a:off x="1680879" y="3339072"/>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
        <p:nvSpPr>
          <p:cNvPr id="34" name="Plus 33">
            <a:extLst>
              <a:ext uri="{FF2B5EF4-FFF2-40B4-BE49-F238E27FC236}">
                <a16:creationId xmlns:a16="http://schemas.microsoft.com/office/drawing/2014/main" id="{5656A8D4-4D80-63BA-A375-0A1707A3C8E6}"/>
              </a:ext>
            </a:extLst>
          </p:cNvPr>
          <p:cNvSpPr/>
          <p:nvPr/>
        </p:nvSpPr>
        <p:spPr>
          <a:xfrm>
            <a:off x="5363401" y="3339072"/>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lus 34">
            <a:extLst>
              <a:ext uri="{FF2B5EF4-FFF2-40B4-BE49-F238E27FC236}">
                <a16:creationId xmlns:a16="http://schemas.microsoft.com/office/drawing/2014/main" id="{0FB63E04-F879-3D1B-3DF6-5D2E296BE4E4}"/>
              </a:ext>
            </a:extLst>
          </p:cNvPr>
          <p:cNvSpPr/>
          <p:nvPr/>
        </p:nvSpPr>
        <p:spPr>
          <a:xfrm>
            <a:off x="5363400" y="4257783"/>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35">
            <a:extLst>
              <a:ext uri="{FF2B5EF4-FFF2-40B4-BE49-F238E27FC236}">
                <a16:creationId xmlns:a16="http://schemas.microsoft.com/office/drawing/2014/main" id="{5DD4CCED-CFEA-BBA3-96B6-9BDA0701637B}"/>
              </a:ext>
            </a:extLst>
          </p:cNvPr>
          <p:cNvSpPr/>
          <p:nvPr/>
        </p:nvSpPr>
        <p:spPr>
          <a:xfrm>
            <a:off x="5363401" y="5301439"/>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09108D2-40EC-0CD0-2985-12CCCDF1FDCE}"/>
              </a:ext>
            </a:extLst>
          </p:cNvPr>
          <p:cNvSpPr txBox="1"/>
          <p:nvPr/>
        </p:nvSpPr>
        <p:spPr>
          <a:xfrm>
            <a:off x="-349507" y="5186396"/>
            <a:ext cx="184731" cy="369333"/>
          </a:xfrm>
          <a:prstGeom prst="rect">
            <a:avLst/>
          </a:prstGeom>
          <a:noFill/>
        </p:spPr>
        <p:txBody>
          <a:bodyPr wrap="none" rtlCol="0">
            <a:spAutoFit/>
          </a:bodyPr>
          <a:lstStyle/>
          <a:p>
            <a:endParaRPr lang="en-US" dirty="0"/>
          </a:p>
        </p:txBody>
      </p:sp>
      <p:sp>
        <p:nvSpPr>
          <p:cNvPr id="38" name="Rectangle: Rounded Corners 5">
            <a:extLst>
              <a:ext uri="{FF2B5EF4-FFF2-40B4-BE49-F238E27FC236}">
                <a16:creationId xmlns:a16="http://schemas.microsoft.com/office/drawing/2014/main" id="{02C3AD89-9645-7AB8-15F0-D0919CB76607}"/>
              </a:ext>
            </a:extLst>
          </p:cNvPr>
          <p:cNvSpPr/>
          <p:nvPr/>
        </p:nvSpPr>
        <p:spPr>
          <a:xfrm>
            <a:off x="6030157" y="3339072"/>
            <a:ext cx="3315427" cy="556209"/>
          </a:xfrm>
          <a:prstGeom prst="roundRect">
            <a:avLst/>
          </a:prstGeom>
          <a:solidFill>
            <a:srgbClr val="9FFCEA"/>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1 specific parameters</a:t>
            </a:r>
          </a:p>
        </p:txBody>
      </p:sp>
      <p:sp>
        <p:nvSpPr>
          <p:cNvPr id="39" name="Rectangle: Rounded Corners 5">
            <a:extLst>
              <a:ext uri="{FF2B5EF4-FFF2-40B4-BE49-F238E27FC236}">
                <a16:creationId xmlns:a16="http://schemas.microsoft.com/office/drawing/2014/main" id="{A4760CFF-77BA-ACDA-F600-EBED6209062A}"/>
              </a:ext>
            </a:extLst>
          </p:cNvPr>
          <p:cNvSpPr/>
          <p:nvPr/>
        </p:nvSpPr>
        <p:spPr>
          <a:xfrm>
            <a:off x="6030158" y="4340797"/>
            <a:ext cx="3315426" cy="556209"/>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2 specific parameters</a:t>
            </a:r>
          </a:p>
        </p:txBody>
      </p:sp>
      <p:sp>
        <p:nvSpPr>
          <p:cNvPr id="40" name="Rectangle: Rounded Corners 5">
            <a:extLst>
              <a:ext uri="{FF2B5EF4-FFF2-40B4-BE49-F238E27FC236}">
                <a16:creationId xmlns:a16="http://schemas.microsoft.com/office/drawing/2014/main" id="{57FE97A2-F51B-5C35-FF42-B94E8943C3CC}"/>
              </a:ext>
            </a:extLst>
          </p:cNvPr>
          <p:cNvSpPr/>
          <p:nvPr/>
        </p:nvSpPr>
        <p:spPr>
          <a:xfrm>
            <a:off x="6030158" y="5301439"/>
            <a:ext cx="3315426" cy="556209"/>
          </a:xfrm>
          <a:prstGeom prst="roundRect">
            <a:avLst/>
          </a:prstGeom>
          <a:solidFill>
            <a:srgbClr val="7C5AED"/>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N specific parameters</a:t>
            </a:r>
          </a:p>
        </p:txBody>
      </p:sp>
      <p:sp>
        <p:nvSpPr>
          <p:cNvPr id="52" name="Content Placeholder 2">
            <a:extLst>
              <a:ext uri="{FF2B5EF4-FFF2-40B4-BE49-F238E27FC236}">
                <a16:creationId xmlns:a16="http://schemas.microsoft.com/office/drawing/2014/main" id="{1C5A50B9-9469-0772-6F77-CD236F47C30F}"/>
              </a:ext>
            </a:extLst>
          </p:cNvPr>
          <p:cNvSpPr>
            <a:spLocks noGrp="1"/>
          </p:cNvSpPr>
          <p:nvPr>
            <p:ph idx="2"/>
          </p:nvPr>
        </p:nvSpPr>
        <p:spPr>
          <a:xfrm>
            <a:off x="362712" y="1412164"/>
            <a:ext cx="11466575" cy="1545528"/>
          </a:xfrm>
        </p:spPr>
        <p:txBody>
          <a:bodyPr/>
          <a:lstStyle/>
          <a:p>
            <a:r>
              <a:rPr lang="en-GB" b="0" i="0" dirty="0">
                <a:solidFill>
                  <a:srgbClr val="333333"/>
                </a:solidFill>
                <a:effectLst/>
                <a:latin typeface="AmazonEmber" panose="020B0603020204020204" pitchFamily="34" charset="0"/>
              </a:rPr>
              <a:t>You freeze most of the original model parameters and replace or extend model layers by training </a:t>
            </a:r>
            <a:r>
              <a:rPr lang="en-GB"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a:t>
            </a:r>
            <a:r>
              <a:rPr lang="en-GB" b="1" i="1"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small number of parameters </a:t>
            </a:r>
            <a:r>
              <a:rPr lang="en-GB" dirty="0">
                <a:solidFill>
                  <a:srgbClr val="333333"/>
                </a:solidFill>
                <a:effectLst/>
                <a:latin typeface="AmazonEmber" panose="020B0603020204020204" pitchFamily="34" charset="0"/>
              </a:rPr>
              <a:t>for downstream tasks (question answering, classification etc.)</a:t>
            </a:r>
            <a:endParaRPr lang="en-US" dirty="0"/>
          </a:p>
        </p:txBody>
      </p:sp>
      <p:sp>
        <p:nvSpPr>
          <p:cNvPr id="53" name="Rectangle 52">
            <a:extLst>
              <a:ext uri="{FF2B5EF4-FFF2-40B4-BE49-F238E27FC236}">
                <a16:creationId xmlns:a16="http://schemas.microsoft.com/office/drawing/2014/main" id="{F0954991-895B-338B-D16E-924E626D932C}"/>
              </a:ext>
            </a:extLst>
          </p:cNvPr>
          <p:cNvSpPr/>
          <p:nvPr/>
        </p:nvSpPr>
        <p:spPr>
          <a:xfrm>
            <a:off x="1492619" y="3208240"/>
            <a:ext cx="8054789"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62320FE-47AE-6ECD-3D37-5E34DECB8134}"/>
              </a:ext>
            </a:extLst>
          </p:cNvPr>
          <p:cNvSpPr/>
          <p:nvPr/>
        </p:nvSpPr>
        <p:spPr>
          <a:xfrm>
            <a:off x="1492619" y="5158646"/>
            <a:ext cx="8054788"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E9BC866-CB04-6276-D3DE-295D83E569C4}"/>
              </a:ext>
            </a:extLst>
          </p:cNvPr>
          <p:cNvSpPr txBox="1"/>
          <p:nvPr/>
        </p:nvSpPr>
        <p:spPr>
          <a:xfrm>
            <a:off x="9802903" y="3393882"/>
            <a:ext cx="1017668" cy="369332"/>
          </a:xfrm>
          <a:prstGeom prst="rect">
            <a:avLst/>
          </a:prstGeom>
          <a:noFill/>
        </p:spPr>
        <p:txBody>
          <a:bodyPr wrap="square" rtlCol="0">
            <a:spAutoFit/>
          </a:bodyPr>
          <a:lstStyle/>
          <a:p>
            <a:r>
              <a:rPr lang="en-US" b="1" dirty="0"/>
              <a:t>Task 1</a:t>
            </a:r>
          </a:p>
        </p:txBody>
      </p:sp>
      <p:sp>
        <p:nvSpPr>
          <p:cNvPr id="57" name="TextBox 56">
            <a:extLst>
              <a:ext uri="{FF2B5EF4-FFF2-40B4-BE49-F238E27FC236}">
                <a16:creationId xmlns:a16="http://schemas.microsoft.com/office/drawing/2014/main" id="{B12C071E-CD2F-0E5B-4C64-9515216A7212}"/>
              </a:ext>
            </a:extLst>
          </p:cNvPr>
          <p:cNvSpPr txBox="1"/>
          <p:nvPr/>
        </p:nvSpPr>
        <p:spPr>
          <a:xfrm>
            <a:off x="9761009" y="4434235"/>
            <a:ext cx="1017668" cy="369332"/>
          </a:xfrm>
          <a:prstGeom prst="rect">
            <a:avLst/>
          </a:prstGeom>
          <a:noFill/>
        </p:spPr>
        <p:txBody>
          <a:bodyPr wrap="square" rtlCol="0">
            <a:spAutoFit/>
          </a:bodyPr>
          <a:lstStyle/>
          <a:p>
            <a:r>
              <a:rPr lang="en-US" b="1" dirty="0"/>
              <a:t>Task 2</a:t>
            </a:r>
          </a:p>
        </p:txBody>
      </p:sp>
      <p:sp>
        <p:nvSpPr>
          <p:cNvPr id="58" name="TextBox 57">
            <a:extLst>
              <a:ext uri="{FF2B5EF4-FFF2-40B4-BE49-F238E27FC236}">
                <a16:creationId xmlns:a16="http://schemas.microsoft.com/office/drawing/2014/main" id="{4F3DC5AB-07B5-5D7E-CCDD-4748A6230358}"/>
              </a:ext>
            </a:extLst>
          </p:cNvPr>
          <p:cNvSpPr txBox="1"/>
          <p:nvPr/>
        </p:nvSpPr>
        <p:spPr>
          <a:xfrm>
            <a:off x="9761009" y="5465343"/>
            <a:ext cx="1017668" cy="369332"/>
          </a:xfrm>
          <a:prstGeom prst="rect">
            <a:avLst/>
          </a:prstGeom>
          <a:noFill/>
        </p:spPr>
        <p:txBody>
          <a:bodyPr wrap="square" rtlCol="0">
            <a:spAutoFit/>
          </a:bodyPr>
          <a:lstStyle/>
          <a:p>
            <a:r>
              <a:rPr lang="en-US" b="1" dirty="0"/>
              <a:t>Task N</a:t>
            </a:r>
          </a:p>
        </p:txBody>
      </p:sp>
      <p:sp>
        <p:nvSpPr>
          <p:cNvPr id="6" name="Rectangle 5">
            <a:extLst>
              <a:ext uri="{FF2B5EF4-FFF2-40B4-BE49-F238E27FC236}">
                <a16:creationId xmlns:a16="http://schemas.microsoft.com/office/drawing/2014/main" id="{AE94B5CA-4998-27B1-0EE2-FB47AF7675B1}"/>
              </a:ext>
            </a:extLst>
          </p:cNvPr>
          <p:cNvSpPr/>
          <p:nvPr/>
        </p:nvSpPr>
        <p:spPr>
          <a:xfrm>
            <a:off x="1492618" y="4226959"/>
            <a:ext cx="8054789"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5">
            <a:extLst>
              <a:ext uri="{FF2B5EF4-FFF2-40B4-BE49-F238E27FC236}">
                <a16:creationId xmlns:a16="http://schemas.microsoft.com/office/drawing/2014/main" id="{2B00EDE5-1DF0-8387-BBA3-D0BB548D5C5A}"/>
              </a:ext>
            </a:extLst>
          </p:cNvPr>
          <p:cNvSpPr/>
          <p:nvPr/>
        </p:nvSpPr>
        <p:spPr>
          <a:xfrm>
            <a:off x="1748113" y="4340797"/>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
        <p:nvSpPr>
          <p:cNvPr id="9" name="Rectangle: Rounded Corners 5">
            <a:extLst>
              <a:ext uri="{FF2B5EF4-FFF2-40B4-BE49-F238E27FC236}">
                <a16:creationId xmlns:a16="http://schemas.microsoft.com/office/drawing/2014/main" id="{BA15FAB0-39B6-5457-36DD-8FF585DECC9F}"/>
              </a:ext>
            </a:extLst>
          </p:cNvPr>
          <p:cNvSpPr/>
          <p:nvPr/>
        </p:nvSpPr>
        <p:spPr>
          <a:xfrm>
            <a:off x="1742249" y="5299182"/>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Tree>
    <p:extLst>
      <p:ext uri="{BB962C8B-B14F-4D97-AF65-F5344CB8AC3E}">
        <p14:creationId xmlns:p14="http://schemas.microsoft.com/office/powerpoint/2010/main" val="209068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677F-44DE-873C-C678-631B4E156F47}"/>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Why use PEFT?</a:t>
            </a:r>
          </a:p>
        </p:txBody>
      </p:sp>
      <p:sp>
        <p:nvSpPr>
          <p:cNvPr id="3" name="Content Placeholder 2">
            <a:extLst>
              <a:ext uri="{FF2B5EF4-FFF2-40B4-BE49-F238E27FC236}">
                <a16:creationId xmlns:a16="http://schemas.microsoft.com/office/drawing/2014/main" id="{1AE96C26-BD5D-46D5-E40B-54CE932E165F}"/>
              </a:ext>
            </a:extLst>
          </p:cNvPr>
          <p:cNvSpPr>
            <a:spLocks noGrp="1"/>
          </p:cNvSpPr>
          <p:nvPr>
            <p:ph idx="2"/>
          </p:nvPr>
        </p:nvSpPr>
        <p:spPr>
          <a:xfrm>
            <a:off x="365759" y="1236860"/>
            <a:ext cx="7935559" cy="4384279"/>
          </a:xfrm>
        </p:spPr>
        <p:txBody>
          <a:bodyPr/>
          <a:lstStyle/>
          <a:p>
            <a:r>
              <a:rPr lang="en-US" sz="2400" dirty="0"/>
              <a:t>With PEFT you can </a:t>
            </a:r>
            <a:r>
              <a:rPr lang="en-US" sz="2400" b="1" i="1" dirty="0"/>
              <a:t>approximate fine-tuning performance </a:t>
            </a:r>
            <a:r>
              <a:rPr lang="en-US" sz="2400" dirty="0"/>
              <a:t>on downstream tasks with less </a:t>
            </a:r>
            <a:r>
              <a:rPr lang="en-US" sz="2400" i="1" dirty="0"/>
              <a:t>compute </a:t>
            </a:r>
            <a:r>
              <a:rPr lang="en-US" sz="2400" dirty="0"/>
              <a:t>and at </a:t>
            </a:r>
            <a:r>
              <a:rPr lang="en-US" sz="2400" i="1" dirty="0"/>
              <a:t>lower cost</a:t>
            </a:r>
            <a:r>
              <a:rPr lang="en-US" sz="2400" dirty="0"/>
              <a:t>. </a:t>
            </a:r>
          </a:p>
          <a:p>
            <a:r>
              <a:rPr lang="en-US" sz="2400" dirty="0"/>
              <a:t>You can </a:t>
            </a:r>
            <a:r>
              <a:rPr lang="en-US" sz="2400" b="1" i="1" dirty="0"/>
              <a:t>train faster </a:t>
            </a:r>
            <a:r>
              <a:rPr lang="en-US" sz="2400" dirty="0"/>
              <a:t>and with </a:t>
            </a:r>
            <a:r>
              <a:rPr lang="en-US" sz="2400" b="1" i="1" dirty="0"/>
              <a:t>smaller datasets</a:t>
            </a:r>
            <a:r>
              <a:rPr lang="en-US" sz="2400" dirty="0"/>
              <a:t>.</a:t>
            </a:r>
            <a:endParaRPr lang="en-US" sz="2400" i="1" dirty="0"/>
          </a:p>
          <a:p>
            <a:r>
              <a:rPr lang="en-US" sz="2400" dirty="0"/>
              <a:t>Checkpoints are typically very small (typically MBs).</a:t>
            </a:r>
          </a:p>
          <a:p>
            <a:r>
              <a:rPr lang="en-US" sz="2400" dirty="0"/>
              <a:t>During inference you </a:t>
            </a:r>
            <a:r>
              <a:rPr lang="en-US" sz="2400" i="1" dirty="0"/>
              <a:t>combine</a:t>
            </a:r>
            <a:r>
              <a:rPr lang="en-US" sz="2400" dirty="0"/>
              <a:t> the pre-trained model and the trained parameters. By keeping the pre-trained model weights you </a:t>
            </a:r>
            <a:r>
              <a:rPr lang="en-US" sz="2400" b="1" dirty="0"/>
              <a:t>overcome the risk of </a:t>
            </a:r>
            <a:r>
              <a:rPr lang="en-US" sz="2400" b="1" i="1" dirty="0"/>
              <a:t>catastrophic forgetting</a:t>
            </a:r>
            <a:r>
              <a:rPr lang="en-US" sz="2400" i="1" dirty="0"/>
              <a:t>.</a:t>
            </a:r>
          </a:p>
          <a:p>
            <a:r>
              <a:rPr lang="en-US" sz="2400" dirty="0"/>
              <a:t>You can fine-tune your model for different tasks and </a:t>
            </a:r>
            <a:r>
              <a:rPr lang="en-US" sz="2400" i="1" dirty="0"/>
              <a:t>hot swap</a:t>
            </a:r>
            <a:r>
              <a:rPr lang="en-US" sz="2400" dirty="0"/>
              <a:t> the trained weights during inference.</a:t>
            </a:r>
          </a:p>
        </p:txBody>
      </p:sp>
      <p:pic>
        <p:nvPicPr>
          <p:cNvPr id="5" name="Picture 4">
            <a:extLst>
              <a:ext uri="{FF2B5EF4-FFF2-40B4-BE49-F238E27FC236}">
                <a16:creationId xmlns:a16="http://schemas.microsoft.com/office/drawing/2014/main" id="{8518ADD6-7D49-D207-8AA9-230772C9E5E1}"/>
              </a:ext>
            </a:extLst>
          </p:cNvPr>
          <p:cNvPicPr>
            <a:picLocks noChangeAspect="1"/>
          </p:cNvPicPr>
          <p:nvPr/>
        </p:nvPicPr>
        <p:blipFill>
          <a:blip r:embed="rId3"/>
          <a:stretch>
            <a:fillRect/>
          </a:stretch>
        </p:blipFill>
        <p:spPr>
          <a:xfrm>
            <a:off x="8301318" y="2483968"/>
            <a:ext cx="3738733" cy="2492488"/>
          </a:xfrm>
          <a:prstGeom prst="rect">
            <a:avLst/>
          </a:prstGeom>
        </p:spPr>
      </p:pic>
    </p:spTree>
    <p:extLst>
      <p:ext uri="{BB962C8B-B14F-4D97-AF65-F5344CB8AC3E}">
        <p14:creationId xmlns:p14="http://schemas.microsoft.com/office/powerpoint/2010/main" val="307054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1DDF-EF70-4FE6-D79C-AD0170640C09}"/>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There are many kinds of PEFT</a:t>
            </a:r>
            <a:endParaRPr lang="en-US" dirty="0"/>
          </a:p>
        </p:txBody>
      </p:sp>
      <p:pic>
        <p:nvPicPr>
          <p:cNvPr id="24" name="Picture 23">
            <a:extLst>
              <a:ext uri="{FF2B5EF4-FFF2-40B4-BE49-F238E27FC236}">
                <a16:creationId xmlns:a16="http://schemas.microsoft.com/office/drawing/2014/main" id="{E7E588AA-0518-BB9B-F0E1-651455778620}"/>
              </a:ext>
            </a:extLst>
          </p:cNvPr>
          <p:cNvPicPr>
            <a:picLocks noChangeAspect="1"/>
          </p:cNvPicPr>
          <p:nvPr/>
        </p:nvPicPr>
        <p:blipFill>
          <a:blip r:embed="rId3"/>
          <a:stretch>
            <a:fillRect/>
          </a:stretch>
        </p:blipFill>
        <p:spPr>
          <a:xfrm>
            <a:off x="365760" y="2804351"/>
            <a:ext cx="3057182" cy="2038121"/>
          </a:xfrm>
          <a:prstGeom prst="rect">
            <a:avLst/>
          </a:prstGeom>
        </p:spPr>
      </p:pic>
      <p:sp>
        <p:nvSpPr>
          <p:cNvPr id="40" name="Content Placeholder 2">
            <a:extLst>
              <a:ext uri="{FF2B5EF4-FFF2-40B4-BE49-F238E27FC236}">
                <a16:creationId xmlns:a16="http://schemas.microsoft.com/office/drawing/2014/main" id="{512D5B5C-2141-5F28-AD95-AC6E3F5ACDBF}"/>
              </a:ext>
            </a:extLst>
          </p:cNvPr>
          <p:cNvSpPr>
            <a:spLocks noGrp="1"/>
          </p:cNvSpPr>
          <p:nvPr>
            <p:ph idx="2"/>
          </p:nvPr>
        </p:nvSpPr>
        <p:spPr>
          <a:xfrm>
            <a:off x="3758840" y="2710398"/>
            <a:ext cx="8433160" cy="4511270"/>
          </a:xfrm>
        </p:spPr>
        <p:txBody>
          <a:bodyPr/>
          <a:lstStyle/>
          <a:p>
            <a:pPr marL="0" indent="0">
              <a:buNone/>
            </a:pPr>
            <a:r>
              <a:rPr lang="en-US" sz="2400" b="1" dirty="0">
                <a:solidFill>
                  <a:schemeClr val="tx1"/>
                </a:solidFill>
              </a:rPr>
              <a:t>Considerations when selecting a PEFT method</a:t>
            </a:r>
          </a:p>
          <a:p>
            <a:r>
              <a:rPr lang="en-US" sz="2000" dirty="0"/>
              <a:t>Does it work for the model’s modality?</a:t>
            </a:r>
          </a:p>
          <a:p>
            <a:r>
              <a:rPr lang="en-US" sz="2000" dirty="0"/>
              <a:t>What is the size of the foundation model?</a:t>
            </a:r>
          </a:p>
          <a:p>
            <a:r>
              <a:rPr lang="en-US" sz="2000" dirty="0"/>
              <a:t>How many trainable parameters does it typically need?</a:t>
            </a:r>
          </a:p>
          <a:p>
            <a:r>
              <a:rPr lang="en-US" sz="2000" dirty="0"/>
              <a:t>What are the memory and storage requirements?</a:t>
            </a:r>
          </a:p>
          <a:p>
            <a:r>
              <a:rPr lang="en-US" sz="2000" dirty="0"/>
              <a:t>Is there inference overhead? </a:t>
            </a:r>
          </a:p>
          <a:p>
            <a:r>
              <a:rPr lang="en-US" sz="2000" dirty="0"/>
              <a:t>How much does a small decrease in accuracy matter for my use case?</a:t>
            </a:r>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EE64EC98-A6DA-5377-BBD9-DC8598220B28}"/>
              </a:ext>
            </a:extLst>
          </p:cNvPr>
          <p:cNvSpPr/>
          <p:nvPr/>
        </p:nvSpPr>
        <p:spPr>
          <a:xfrm>
            <a:off x="1021977" y="1221869"/>
            <a:ext cx="10488622" cy="1299931"/>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50">
            <a:extLst>
              <a:ext uri="{FF2B5EF4-FFF2-40B4-BE49-F238E27FC236}">
                <a16:creationId xmlns:a16="http://schemas.microsoft.com/office/drawing/2014/main" id="{2030DCF7-94F3-79E3-F38B-A25C77663D60}"/>
              </a:ext>
            </a:extLst>
          </p:cNvPr>
          <p:cNvSpPr txBox="1"/>
          <p:nvPr/>
        </p:nvSpPr>
        <p:spPr>
          <a:xfrm>
            <a:off x="1412839" y="1386262"/>
            <a:ext cx="10162390" cy="954107"/>
          </a:xfrm>
          <a:prstGeom prst="rect">
            <a:avLst/>
          </a:prstGeom>
          <a:noFill/>
        </p:spPr>
        <p:txBody>
          <a:bodyPr wrap="square" rtlCol="0">
            <a:spAutoFit/>
          </a:bodyPr>
          <a:lstStyle/>
          <a:p>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Prompt tuning, Prefix-Tuning, P-tuning, </a:t>
            </a:r>
            <a:r>
              <a:rPr lang="en-US" sz="28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LoRA</a:t>
            </a: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QLoRA, Adapters, IA3, and many more…</a:t>
            </a:r>
          </a:p>
        </p:txBody>
      </p:sp>
    </p:spTree>
    <p:extLst>
      <p:ext uri="{BB962C8B-B14F-4D97-AF65-F5344CB8AC3E}">
        <p14:creationId xmlns:p14="http://schemas.microsoft.com/office/powerpoint/2010/main" val="318247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F80D1-9A60-76BF-6CD1-99D4E040A6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4265" y="1087240"/>
            <a:ext cx="3478071" cy="3413262"/>
          </a:xfrm>
          <a:prstGeom prst="rect">
            <a:avLst/>
          </a:prstGeom>
        </p:spPr>
      </p:pic>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How Low Rank Adaptation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works</a:t>
            </a:r>
          </a:p>
        </p:txBody>
      </p:sp>
      <p:sp>
        <p:nvSpPr>
          <p:cNvPr id="3" name="Content Placeholder 2">
            <a:extLst>
              <a:ext uri="{FF2B5EF4-FFF2-40B4-BE49-F238E27FC236}">
                <a16:creationId xmlns:a16="http://schemas.microsoft.com/office/drawing/2014/main" id="{AC19067C-3FA7-DB47-66B1-900E2386B1D0}"/>
              </a:ext>
            </a:extLst>
          </p:cNvPr>
          <p:cNvSpPr>
            <a:spLocks noGrp="1"/>
          </p:cNvSpPr>
          <p:nvPr>
            <p:ph idx="2"/>
          </p:nvPr>
        </p:nvSpPr>
        <p:spPr/>
        <p:txBody>
          <a:bodyPr/>
          <a:lstStyle/>
          <a:p>
            <a:pPr marL="0" indent="0">
              <a:buNone/>
            </a:pPr>
            <a:r>
              <a:rPr lang="en-US" dirty="0"/>
              <a:t> </a:t>
            </a:r>
          </a:p>
        </p:txBody>
      </p:sp>
      <p:sp>
        <p:nvSpPr>
          <p:cNvPr id="5" name="TextBox 4">
            <a:extLst>
              <a:ext uri="{FF2B5EF4-FFF2-40B4-BE49-F238E27FC236}">
                <a16:creationId xmlns:a16="http://schemas.microsoft.com/office/drawing/2014/main" id="{C11A12BE-337D-1CCF-3CC4-C852AB219296}"/>
              </a:ext>
            </a:extLst>
          </p:cNvPr>
          <p:cNvSpPr txBox="1"/>
          <p:nvPr/>
        </p:nvSpPr>
        <p:spPr>
          <a:xfrm>
            <a:off x="8761949" y="4575062"/>
            <a:ext cx="3076484" cy="523220"/>
          </a:xfrm>
          <a:prstGeom prst="rect">
            <a:avLst/>
          </a:prstGeom>
          <a:noFill/>
        </p:spPr>
        <p:txBody>
          <a:bodyPr wrap="none" rtlCol="0">
            <a:spAutoFit/>
          </a:bodyPr>
          <a:lstStyle/>
          <a:p>
            <a:pPr algn="ctr"/>
            <a:r>
              <a:rPr lang="en-US" sz="1400" dirty="0"/>
              <a:t>Source: Hu et al. 2021</a:t>
            </a:r>
          </a:p>
          <a:p>
            <a:pPr algn="ctr"/>
            <a:r>
              <a:rPr lang="en-US" sz="1400" dirty="0">
                <a:hlinkClick r:id="rId4"/>
              </a:rPr>
              <a:t>https://arxiv.org/abs/2106.09685</a:t>
            </a:r>
            <a:r>
              <a:rPr lang="en-US" sz="1400" dirty="0"/>
              <a:t>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342D27A-3D69-5100-0D73-F7B44C8F44A6}"/>
                  </a:ext>
                </a:extLst>
              </p:cNvPr>
              <p:cNvSpPr txBox="1">
                <a:spLocks/>
              </p:cNvSpPr>
              <p:nvPr/>
            </p:nvSpPr>
            <p:spPr>
              <a:xfrm>
                <a:off x="359663" y="1298276"/>
                <a:ext cx="7218219" cy="462714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During </a:t>
                </a:r>
                <a:r>
                  <a:rPr lang="en-GB" sz="2000" i="1" dirty="0">
                    <a:latin typeface="Amazon Ember" panose="020B0603020204020204" pitchFamily="34" charset="0"/>
                    <a:ea typeface="Amazon Ember" panose="020B0603020204020204" pitchFamily="34" charset="0"/>
                    <a:cs typeface="Amazon Ember" panose="020B0603020204020204" pitchFamily="34" charset="0"/>
                  </a:rPr>
                  <a:t>adaptation</a:t>
                </a:r>
                <a:r>
                  <a:rPr lang="en-GB" sz="2000" dirty="0">
                    <a:latin typeface="Amazon Ember" panose="020B0603020204020204" pitchFamily="34" charset="0"/>
                    <a:ea typeface="Amazon Ember" panose="020B0603020204020204" pitchFamily="34" charset="0"/>
                    <a:cs typeface="Amazon Ember" panose="020B0603020204020204" pitchFamily="34" charset="0"/>
                  </a:rPr>
                  <a:t>, large models have a low “intrinsic dimension”. </a:t>
                </a:r>
              </a:p>
              <a:p>
                <a:pPr marL="0" indent="0">
                  <a:buNone/>
                </a:pPr>
                <a:endParaRPr lang="en-GB" sz="200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This means that </a:t>
                </a:r>
                <a:r>
                  <a:rPr lang="en-GB" sz="2000" b="0" dirty="0">
                    <a:latin typeface="Amazon Ember" panose="020B0603020204020204" pitchFamily="34" charset="0"/>
                    <a:ea typeface="Amazon Ember" panose="020B0603020204020204" pitchFamily="34" charset="0"/>
                    <a:cs typeface="Amazon Ember" panose="020B0603020204020204" pitchFamily="34" charset="0"/>
                  </a:rPr>
                  <a:t>we can approximate the updates of a pretrained weight matrix</a:t>
                </a:r>
                <a:r>
                  <a:rPr lang="en-GB" sz="2000" b="0" dirty="0">
                    <a:latin typeface="Cambria Math" panose="02040503050406030204" pitchFamily="18" charset="0"/>
                    <a:ea typeface="Cambria Math" panose="02040503050406030204" pitchFamily="18" charset="0"/>
                  </a:rPr>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𝑊</m:t>
                    </m:r>
                    <m:r>
                      <a:rPr lang="en-GB" sz="2000" b="0" i="1" baseline="-25000" smtClean="0">
                        <a:latin typeface="Cambria Math" panose="02040503050406030204" pitchFamily="18" charset="0"/>
                        <a:ea typeface="Cambria Math" panose="02040503050406030204" pitchFamily="18" charset="0"/>
                      </a:rPr>
                      <m:t>0</m:t>
                    </m:r>
                  </m:oMath>
                </a14:m>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0" i="1" smtClean="0">
                        <a:latin typeface="Cambria Math" panose="02040503050406030204" pitchFamily="18" charset="0"/>
                        <a:ea typeface="Cambria Math" panose="02040503050406030204" pitchFamily="18" charset="0"/>
                      </a:rPr>
                      <m:t>ℝ</m:t>
                    </m:r>
                    <m:r>
                      <a:rPr lang="en-GB" sz="2000" b="0" i="1"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d</m:t>
                    </m:r>
                    <m:r>
                      <a:rPr lang="en-GB" sz="2000" b="0" i="1" smtClean="0">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k</m:t>
                    </m:r>
                  </m:oMath>
                </a14:m>
                <a:r>
                  <a:rPr lang="en-GB" sz="2000" b="0" dirty="0">
                    <a:latin typeface="Cambria Math" panose="02040503050406030204" pitchFamily="18" charset="0"/>
                    <a:ea typeface="Cambria Math" panose="02040503050406030204" pitchFamily="18" charset="0"/>
                  </a:rPr>
                  <a:t>, </a:t>
                </a:r>
                <a:r>
                  <a:rPr lang="en-GB" sz="2000" b="0" dirty="0">
                    <a:latin typeface="Amazon Ember" panose="020B0603020204020204" pitchFamily="34" charset="0"/>
                    <a:ea typeface="Amazon Ember" panose="020B0603020204020204" pitchFamily="34" charset="0"/>
                    <a:cs typeface="Amazon Ember" panose="020B0603020204020204" pitchFamily="34" charset="0"/>
                  </a:rPr>
                  <a:t>by a lower dimensional space without loosing most of the information. </a:t>
                </a:r>
              </a:p>
              <a:p>
                <a:pPr marL="0" indent="0">
                  <a:buNone/>
                </a:pPr>
                <a:endParaRPr lang="en-GB" sz="2000" b="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We can represent the weight updates with 2 smaller matrices </a:t>
                </a:r>
                <a:r>
                  <a:rPr lang="en-GB" sz="2000" i="1" dirty="0">
                    <a:latin typeface="Cambria Math" panose="02040503050406030204" pitchFamily="18" charset="0"/>
                    <a:ea typeface="Cambria Math" panose="02040503050406030204" pitchFamily="18" charset="0"/>
                  </a:rPr>
                  <a:t>B</a:t>
                </a:r>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1" i="1">
                        <a:latin typeface="Cambria Math" panose="02040503050406030204" pitchFamily="18" charset="0"/>
                        <a:ea typeface="Cambria Math" panose="02040503050406030204" pitchFamily="18" charset="0"/>
                      </a:rPr>
                      <m:t>ℝ</m:t>
                    </m:r>
                    <m:r>
                      <a:rPr lang="en-GB" sz="2000" b="1" i="1">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d</m:t>
                    </m:r>
                    <m:r>
                      <a:rPr lang="en-GB" sz="2000" i="1">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r</m:t>
                    </m:r>
                  </m:oMath>
                </a14:m>
                <a:r>
                  <a:rPr lang="en-GB" sz="2000" dirty="0">
                    <a:latin typeface="Cambria Math" panose="02040503050406030204" pitchFamily="18" charset="0"/>
                    <a:ea typeface="Cambria Math" panose="02040503050406030204" pitchFamily="18" charset="0"/>
                  </a:rPr>
                  <a:t> , </a:t>
                </a:r>
                <a:r>
                  <a:rPr lang="en-GB" sz="2000" i="1" dirty="0">
                    <a:latin typeface="Cambria Math" panose="02040503050406030204" pitchFamily="18" charset="0"/>
                    <a:ea typeface="Cambria Math" panose="02040503050406030204" pitchFamily="18" charset="0"/>
                  </a:rPr>
                  <a:t>A</a:t>
                </a:r>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1" i="1">
                        <a:latin typeface="Cambria Math" panose="02040503050406030204" pitchFamily="18" charset="0"/>
                        <a:ea typeface="Cambria Math" panose="02040503050406030204" pitchFamily="18" charset="0"/>
                      </a:rPr>
                      <m:t>ℝ</m:t>
                    </m:r>
                    <m:r>
                      <a:rPr lang="en-GB" sz="2000" b="1" i="1">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r</m:t>
                    </m:r>
                    <m:r>
                      <a:rPr lang="en-GB" sz="2000" i="1">
                        <a:latin typeface="Cambria Math" panose="02040503050406030204" pitchFamily="18" charset="0"/>
                        <a:ea typeface="Cambria Math" panose="02040503050406030204" pitchFamily="18" charset="0"/>
                      </a:rPr>
                      <m:t>×</m:t>
                    </m:r>
                    <m:r>
                      <m:rPr>
                        <m:sty m:val="p"/>
                      </m:rPr>
                      <a:rPr lang="en-GB" sz="2000">
                        <a:latin typeface="Cambria Math" panose="02040503050406030204" pitchFamily="18" charset="0"/>
                        <a:ea typeface="Cambria Math" panose="02040503050406030204" pitchFamily="18" charset="0"/>
                      </a:rPr>
                      <m:t>k</m:t>
                    </m:r>
                  </m:oMath>
                </a14:m>
                <a:r>
                  <a:rPr lang="en-GB" sz="2000" dirty="0">
                    <a:latin typeface="Amazon Ember" panose="020B0603020204020204" pitchFamily="34" charset="0"/>
                    <a:ea typeface="Amazon Ember" panose="020B0603020204020204" pitchFamily="34" charset="0"/>
                    <a:cs typeface="Amazon Ember" panose="020B0603020204020204" pitchFamily="34" charset="0"/>
                  </a:rPr>
                  <a:t> where rank </a:t>
                </a:r>
                <a:r>
                  <a:rPr lang="en-GB" sz="2000" dirty="0">
                    <a:latin typeface="Cambria Math" panose="02040503050406030204" pitchFamily="18" charset="0"/>
                    <a:ea typeface="Cambria Math" panose="02040503050406030204" pitchFamily="18" charset="0"/>
                  </a:rPr>
                  <a:t>r </a:t>
                </a:r>
                <a14:m>
                  <m:oMath xmlns:m="http://schemas.openxmlformats.org/officeDocument/2006/math">
                    <m:r>
                      <a:rPr lang="en-GB" sz="2000" i="1">
                        <a:latin typeface="Cambria Math" panose="02040503050406030204" pitchFamily="18" charset="0"/>
                        <a:ea typeface="Cambria Math" panose="02040503050406030204" pitchFamily="18" charset="0"/>
                      </a:rPr>
                      <m:t>≪ </m:t>
                    </m:r>
                  </m:oMath>
                </a14:m>
                <a:r>
                  <a:rPr lang="en-GB" sz="2000" dirty="0">
                    <a:latin typeface="Cambria Math" panose="02040503050406030204" pitchFamily="18" charset="0"/>
                    <a:ea typeface="Cambria Math" panose="02040503050406030204" pitchFamily="18" charset="0"/>
                  </a:rPr>
                  <a:t>min(d, k) </a:t>
                </a:r>
                <a:r>
                  <a:rPr lang="en-GB" sz="2000" u="sng" dirty="0">
                    <a:solidFill>
                      <a:srgbClr val="157AFF"/>
                    </a:solidFill>
                    <a:latin typeface="Google Sans"/>
                    <a:hlinkClick r:id="rId5"/>
                  </a:rPr>
                  <a:t>[Hu et al., 2022]</a:t>
                </a:r>
                <a:r>
                  <a:rPr lang="en-GB" sz="2000" dirty="0">
                    <a:solidFill>
                      <a:srgbClr val="000000"/>
                    </a:solidFill>
                    <a:latin typeface="Google Sans"/>
                  </a:rPr>
                  <a:t>.</a:t>
                </a:r>
                <a:endParaRPr lang="en-GB" sz="200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200" b="0" dirty="0">
                    <a:latin typeface="Cambria Math" panose="02040503050406030204" pitchFamily="18" charset="0"/>
                    <a:ea typeface="Cambria Math" panose="02040503050406030204" pitchFamily="18" charset="0"/>
                  </a:rPr>
                  <a:t>			</a:t>
                </a:r>
                <a14:m>
                  <m:oMath xmlns:m="http://schemas.openxmlformats.org/officeDocument/2006/math">
                    <m:r>
                      <a:rPr lang="en-GB" sz="2200" b="0" i="1" smtClean="0">
                        <a:latin typeface="Cambria Math" panose="02040503050406030204" pitchFamily="18" charset="0"/>
                        <a:ea typeface="Cambria Math" panose="02040503050406030204" pitchFamily="18" charset="0"/>
                      </a:rPr>
                      <m:t>𝑊</m:t>
                    </m:r>
                    <m:r>
                      <a:rPr lang="en-GB" sz="2200" b="0" i="1" baseline="-25000" smtClean="0">
                        <a:latin typeface="Cambria Math" panose="02040503050406030204" pitchFamily="18" charset="0"/>
                        <a:ea typeface="Cambria Math" panose="02040503050406030204" pitchFamily="18" charset="0"/>
                      </a:rPr>
                      <m:t>0</m:t>
                    </m:r>
                  </m:oMath>
                </a14:m>
                <a:r>
                  <a:rPr lang="en-GB" sz="2200" b="1" dirty="0">
                    <a:latin typeface="Cambria Math" panose="02040503050406030204" pitchFamily="18" charset="0"/>
                    <a:ea typeface="Cambria Math" panose="02040503050406030204" pitchFamily="18" charset="0"/>
                  </a:rPr>
                  <a:t> + </a:t>
                </a:r>
                <a14:m>
                  <m:oMath xmlns:m="http://schemas.openxmlformats.org/officeDocument/2006/math">
                    <m:r>
                      <a:rPr lang="en-GB" sz="2200" b="1" i="1" dirty="0" smtClean="0">
                        <a:latin typeface="Cambria Math" panose="02040503050406030204" pitchFamily="18" charset="0"/>
                        <a:ea typeface="Cambria Math" panose="02040503050406030204" pitchFamily="18" charset="0"/>
                      </a:rPr>
                      <m:t>∆</m:t>
                    </m:r>
                    <m:r>
                      <a:rPr lang="en-GB" sz="2200" b="0" i="1" dirty="0" smtClean="0">
                        <a:latin typeface="Cambria Math" panose="02040503050406030204" pitchFamily="18" charset="0"/>
                        <a:ea typeface="Cambria Math" panose="02040503050406030204" pitchFamily="18" charset="0"/>
                      </a:rPr>
                      <m:t>𝑊</m:t>
                    </m:r>
                    <m:r>
                      <a:rPr lang="en-GB" sz="2200" b="1" i="1" dirty="0" smtClean="0">
                        <a:latin typeface="Cambria Math" panose="02040503050406030204" pitchFamily="18" charset="0"/>
                        <a:ea typeface="Cambria Math" panose="02040503050406030204" pitchFamily="18" charset="0"/>
                      </a:rPr>
                      <m:t> </m:t>
                    </m:r>
                  </m:oMath>
                </a14:m>
                <a:r>
                  <a:rPr lang="en-GB" sz="2200" b="1" dirty="0">
                    <a:latin typeface="Cambria Math" panose="02040503050406030204" pitchFamily="18" charset="0"/>
                    <a:ea typeface="Cambria Math" panose="02040503050406030204" pitchFamily="18" charset="0"/>
                  </a:rPr>
                  <a:t>= </a:t>
                </a:r>
                <a14:m>
                  <m:oMath xmlns:m="http://schemas.openxmlformats.org/officeDocument/2006/math">
                    <m:r>
                      <a:rPr lang="en-GB" sz="2200" i="1">
                        <a:latin typeface="Cambria Math" panose="02040503050406030204" pitchFamily="18" charset="0"/>
                        <a:ea typeface="Cambria Math" panose="02040503050406030204" pitchFamily="18" charset="0"/>
                      </a:rPr>
                      <m:t>𝑊</m:t>
                    </m:r>
                    <m:r>
                      <a:rPr lang="en-GB" sz="2200" i="1" baseline="-25000">
                        <a:latin typeface="Cambria Math" panose="02040503050406030204" pitchFamily="18" charset="0"/>
                        <a:ea typeface="Cambria Math" panose="02040503050406030204" pitchFamily="18" charset="0"/>
                      </a:rPr>
                      <m:t>0</m:t>
                    </m:r>
                  </m:oMath>
                </a14:m>
                <a:r>
                  <a:rPr lang="en-GB" sz="2200" b="1" dirty="0">
                    <a:latin typeface="Cambria Math" panose="02040503050406030204" pitchFamily="18" charset="0"/>
                    <a:ea typeface="Cambria Math" panose="02040503050406030204" pitchFamily="18" charset="0"/>
                  </a:rPr>
                  <a:t> + </a:t>
                </a:r>
                <a14:m>
                  <m:oMath xmlns:m="http://schemas.openxmlformats.org/officeDocument/2006/math">
                    <m:r>
                      <a:rPr lang="en-GB" sz="2200" b="0" i="1" dirty="0" smtClean="0">
                        <a:latin typeface="Cambria Math" panose="02040503050406030204" pitchFamily="18" charset="0"/>
                        <a:ea typeface="Cambria Math" panose="02040503050406030204" pitchFamily="18" charset="0"/>
                      </a:rPr>
                      <m:t>𝐵𝐴</m:t>
                    </m:r>
                  </m:oMath>
                </a14:m>
                <a:r>
                  <a:rPr lang="en-GB" sz="2200" b="1" dirty="0">
                    <a:latin typeface="Cambria Math" panose="02040503050406030204" pitchFamily="18" charset="0"/>
                    <a:ea typeface="Cambria Math" panose="02040503050406030204" pitchFamily="18" charset="0"/>
                  </a:rPr>
                  <a:t> </a:t>
                </a:r>
              </a:p>
              <a:p>
                <a:pPr marL="0" indent="0">
                  <a:buFont typeface="Amazon Ember Display"/>
                  <a:buNone/>
                </a:pPr>
                <a:endParaRPr lang="en-GB" sz="2200" dirty="0">
                  <a:latin typeface="Cambria Math" panose="02040503050406030204" pitchFamily="18" charset="0"/>
                  <a:ea typeface="Cambria Math" panose="02040503050406030204" pitchFamily="18" charset="0"/>
                </a:endParaRPr>
              </a:p>
              <a:p>
                <a:pPr marL="0" indent="0">
                  <a:buFont typeface="Amazon Ember Display"/>
                  <a:buNone/>
                </a:pPr>
                <a:endParaRPr lang="en-GB" sz="2200" dirty="0">
                  <a:latin typeface="Cambria Math" panose="02040503050406030204" pitchFamily="18" charset="0"/>
                  <a:ea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2342D27A-3D69-5100-0D73-F7B44C8F44A6}"/>
                  </a:ext>
                </a:extLst>
              </p:cNvPr>
              <p:cNvSpPr txBox="1">
                <a:spLocks noRot="1" noChangeAspect="1" noMove="1" noResize="1" noEditPoints="1" noAdjustHandles="1" noChangeArrowheads="1" noChangeShapeType="1" noTextEdit="1"/>
              </p:cNvSpPr>
              <p:nvPr/>
            </p:nvSpPr>
            <p:spPr>
              <a:xfrm>
                <a:off x="359663" y="1298276"/>
                <a:ext cx="7218219" cy="4627141"/>
              </a:xfrm>
              <a:prstGeom prst="rect">
                <a:avLst/>
              </a:prstGeom>
              <a:blipFill>
                <a:blip r:embed="rId6"/>
                <a:stretch>
                  <a:fillRect l="-879" t="-822" r="-123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CC13060-ECA1-C735-6CF0-6FA36A6FE052}"/>
              </a:ext>
            </a:extLst>
          </p:cNvPr>
          <p:cNvCxnSpPr>
            <a:cxnSpLocks/>
          </p:cNvCxnSpPr>
          <p:nvPr/>
        </p:nvCxnSpPr>
        <p:spPr>
          <a:xfrm flipH="1" flipV="1">
            <a:off x="5116499" y="5925417"/>
            <a:ext cx="1080655" cy="347247"/>
          </a:xfrm>
          <a:prstGeom prst="straightConnector1">
            <a:avLst/>
          </a:prstGeom>
          <a:ln w="34925">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9" name="Oval 8">
            <a:extLst>
              <a:ext uri="{FF2B5EF4-FFF2-40B4-BE49-F238E27FC236}">
                <a16:creationId xmlns:a16="http://schemas.microsoft.com/office/drawing/2014/main" id="{F09CF777-8A97-275F-F871-01916062CD95}"/>
              </a:ext>
            </a:extLst>
          </p:cNvPr>
          <p:cNvSpPr/>
          <p:nvPr/>
        </p:nvSpPr>
        <p:spPr>
          <a:xfrm>
            <a:off x="4614119" y="5358965"/>
            <a:ext cx="502380" cy="429491"/>
          </a:xfrm>
          <a:prstGeom prst="ellips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201A07-0DBB-1DB8-2BDE-8C4F8284367E}"/>
              </a:ext>
            </a:extLst>
          </p:cNvPr>
          <p:cNvSpPr txBox="1"/>
          <p:nvPr/>
        </p:nvSpPr>
        <p:spPr>
          <a:xfrm>
            <a:off x="6320131" y="6125641"/>
            <a:ext cx="862865" cy="369332"/>
          </a:xfrm>
          <a:prstGeom prst="rect">
            <a:avLst/>
          </a:prstGeom>
          <a:noFill/>
        </p:spPr>
        <p:txBody>
          <a:bodyPr wrap="none" rtlCol="0">
            <a:spAutoFit/>
          </a:bodyPr>
          <a:lstStyle/>
          <a:p>
            <a:r>
              <a:rPr lang="en-GB" sz="1800" dirty="0">
                <a:solidFill>
                  <a:srgbClr val="FF0000"/>
                </a:solidFill>
                <a:latin typeface="Cambria Math" panose="02040503050406030204" pitchFamily="18" charset="0"/>
                <a:ea typeface="Cambria Math" panose="02040503050406030204" pitchFamily="18" charset="0"/>
              </a:rPr>
              <a:t>Frozen</a:t>
            </a:r>
            <a:endParaRPr lang="en-US" dirty="0"/>
          </a:p>
        </p:txBody>
      </p:sp>
      <p:pic>
        <p:nvPicPr>
          <p:cNvPr id="10" name="Graphic 9">
            <a:extLst>
              <a:ext uri="{FF2B5EF4-FFF2-40B4-BE49-F238E27FC236}">
                <a16:creationId xmlns:a16="http://schemas.microsoft.com/office/drawing/2014/main" id="{D988D49A-B7F1-E0AF-043C-6FAFA9A5748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94178" y="5157244"/>
            <a:ext cx="1212025" cy="1212025"/>
          </a:xfrm>
          <a:prstGeom prst="rect">
            <a:avLst/>
          </a:prstGeom>
        </p:spPr>
      </p:pic>
    </p:spTree>
    <p:extLst>
      <p:ext uri="{BB962C8B-B14F-4D97-AF65-F5344CB8AC3E}">
        <p14:creationId xmlns:p14="http://schemas.microsoft.com/office/powerpoint/2010/main" val="258155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during inference</a:t>
            </a:r>
          </a:p>
        </p:txBody>
      </p:sp>
      <p:pic>
        <p:nvPicPr>
          <p:cNvPr id="1026" name="Picture 2">
            <a:extLst>
              <a:ext uri="{FF2B5EF4-FFF2-40B4-BE49-F238E27FC236}">
                <a16:creationId xmlns:a16="http://schemas.microsoft.com/office/drawing/2014/main" id="{731CD93F-8B78-1D7B-A212-16723583FA4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29397" y="1472357"/>
            <a:ext cx="9533206" cy="391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556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LU-Academy-v5">
  <a:themeElements>
    <a:clrScheme name="MLU-Academy">
      <a:dk1>
        <a:sysClr val="windowText" lastClr="000000"/>
      </a:dk1>
      <a:lt1>
        <a:sysClr val="window" lastClr="FFFFFF"/>
      </a:lt1>
      <a:dk2>
        <a:srgbClr val="232F3E"/>
      </a:dk2>
      <a:lt2>
        <a:srgbClr val="F1F3F3"/>
      </a:lt2>
      <a:accent1>
        <a:srgbClr val="003181"/>
      </a:accent1>
      <a:accent2>
        <a:srgbClr val="FFAD97"/>
      </a:accent2>
      <a:accent3>
        <a:srgbClr val="F46EBB"/>
      </a:accent3>
      <a:accent4>
        <a:srgbClr val="2074D5"/>
      </a:accent4>
      <a:accent5>
        <a:srgbClr val="7C5AED"/>
      </a:accent5>
      <a:accent6>
        <a:srgbClr val="DF2A5D"/>
      </a:accent6>
      <a:hlink>
        <a:srgbClr val="0972D3"/>
      </a:hlink>
      <a:folHlink>
        <a:srgbClr val="0972D3"/>
      </a:folHlink>
    </a:clrScheme>
    <a:fontScheme name="MLU-Academy-fonts">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Squid Ink">
      <a:srgbClr val="161E2D"/>
    </a:custClr>
    <a:custClr name="Squid Ink">
      <a:srgbClr val="232F3E"/>
    </a:custClr>
    <a:custClr name="Stone">
      <a:srgbClr val="D4DADA"/>
    </a:custClr>
    <a:custClr name="Paper">
      <a:srgbClr val="F1F3F3"/>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Anchor">
      <a:srgbClr val="003181"/>
    </a:custClr>
    <a:custClr name="Sky">
      <a:srgbClr val="2074D5"/>
    </a:custClr>
    <a:custClr name="Rind">
      <a:srgbClr val="FBD8BF"/>
    </a:custClr>
    <a:custClr name="Smile">
      <a:srgbClr val="FF9900"/>
    </a:custClr>
    <a:custClr name="blank">
      <a:srgbClr val="FFFFFF"/>
    </a:custClr>
    <a:custClr name="Galaxy">
      <a:srgbClr val="330066"/>
    </a:custClr>
    <a:custClr name="Cosmos">
      <a:srgbClr val="DF2A5D"/>
    </a:custClr>
    <a:custClr name="Violet">
      <a:srgbClr val="7C5AED"/>
    </a:custClr>
    <a:custClr name="Cyan">
      <a:srgbClr val="7CE8F4"/>
    </a:custClr>
    <a:custClr name="blank">
      <a:srgbClr val="FFFFFF"/>
    </a:custClr>
    <a:custClr name="Sea Blue">
      <a:srgbClr val="005276"/>
    </a:custClr>
    <a:custClr name="Aqua">
      <a:srgbClr val="007FAA"/>
    </a:custClr>
    <a:custClr name="Lab">
      <a:srgbClr val="38EF7D"/>
    </a:custClr>
    <a:custClr name="Mist">
      <a:srgbClr val="9FFCEA"/>
    </a:custClr>
    <a:custClr name="blank">
      <a:srgbClr val="FFFFFF"/>
    </a:custClr>
    <a:custClr name="Anchor">
      <a:srgbClr val="003181"/>
    </a:custClr>
    <a:custClr name="Sky">
      <a:srgbClr val="2074D5"/>
    </a:custClr>
    <a:custClr name="Magenta">
      <a:srgbClr val="F46EBB"/>
    </a:custClr>
    <a:custClr name="Peach">
      <a:srgbClr val="FFAD97"/>
    </a:custClr>
    <a:custClr name="blank">
      <a:srgbClr val="FFFFFF"/>
    </a:custClr>
  </a:custClrLst>
  <a:extLst>
    <a:ext uri="{05A4C25C-085E-4340-85A3-A5531E510DB2}">
      <thm15:themeFamily xmlns:thm15="http://schemas.microsoft.com/office/thememl/2012/main" name="MLU-Academy-v5" id="{AF6B2458-436E-3945-9373-6B61770FC521}" vid="{96B01566-A4A9-C34A-93B0-9FE11D9738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7316</TotalTime>
  <Words>2558</Words>
  <Application>Microsoft Macintosh PowerPoint</Application>
  <PresentationFormat>Widescreen</PresentationFormat>
  <Paragraphs>257</Paragraphs>
  <Slides>23</Slides>
  <Notes>18</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23</vt:i4>
      </vt:variant>
    </vt:vector>
  </HeadingPairs>
  <TitlesOfParts>
    <vt:vector size="42" baseType="lpstr">
      <vt:lpstr>-apple-system</vt:lpstr>
      <vt:lpstr>Amazon Ember</vt:lpstr>
      <vt:lpstr>Amazon Ember display</vt:lpstr>
      <vt:lpstr>Amazon Ember display</vt:lpstr>
      <vt:lpstr>Amazon Ember Display Heavy</vt:lpstr>
      <vt:lpstr>Amazon Ember Heavy</vt:lpstr>
      <vt:lpstr>Amazon-Ember</vt:lpstr>
      <vt:lpstr>AmazonEmber</vt:lpstr>
      <vt:lpstr>Arial</vt:lpstr>
      <vt:lpstr>Calibri</vt:lpstr>
      <vt:lpstr>Cambria Math</vt:lpstr>
      <vt:lpstr>Courier</vt:lpstr>
      <vt:lpstr>Google Sans</vt:lpstr>
      <vt:lpstr>Lucida Console</vt:lpstr>
      <vt:lpstr>PlusJakartaSans</vt:lpstr>
      <vt:lpstr>Slack-Lato</vt:lpstr>
      <vt:lpstr>Source Sans Pro</vt:lpstr>
      <vt:lpstr>source-serif-pro</vt:lpstr>
      <vt:lpstr>MLU-Academy-v5</vt:lpstr>
      <vt:lpstr>Fine-tune and deploy with PEFT on AWS</vt:lpstr>
      <vt:lpstr>Today’s activities</vt:lpstr>
      <vt:lpstr>Many ways to customize a foundation model</vt:lpstr>
      <vt:lpstr>Quick recap of fine-tuning </vt:lpstr>
      <vt:lpstr>What is Parameter Efficient Fine Tuning (PEFT)?</vt:lpstr>
      <vt:lpstr>Why use PEFT?</vt:lpstr>
      <vt:lpstr>There are many kinds of PEFT</vt:lpstr>
      <vt:lpstr>How Low Rank Adaptation (LoRA) works</vt:lpstr>
      <vt:lpstr>Using LoRA during inference</vt:lpstr>
      <vt:lpstr>Quantized Low-Rank Adapters (QLoRA)</vt:lpstr>
      <vt:lpstr>PEFT</vt:lpstr>
      <vt:lpstr>Steps to fine-tune a model with PEFT</vt:lpstr>
      <vt:lpstr>Using PEFT       for LoRA fine-tuning</vt:lpstr>
      <vt:lpstr>Using PEFT       for LoRA fine-tuning</vt:lpstr>
      <vt:lpstr>How do I choose the rank?</vt:lpstr>
      <vt:lpstr>Evaluate your PEFT       model</vt:lpstr>
      <vt:lpstr>What you need to fine-tune a model with PEFT       on Amazon SageMaker</vt:lpstr>
      <vt:lpstr>Example: fine-tune BloomZ–7B using LoRA and SageMaker</vt:lpstr>
      <vt:lpstr>What you need to host a model fine-tuned with PEFT       on Amazon SageMaker</vt:lpstr>
      <vt:lpstr>Example: Host BloomZ–7B with PEFT on accelerators with Amazon SageMaker</vt:lpstr>
      <vt:lpstr>Hands-on demo</vt:lpstr>
      <vt:lpstr>PowerPoint Presentation</vt:lpstr>
      <vt:lpstr>Scan for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Sheldon Sides</cp:lastModifiedBy>
  <cp:revision>1178</cp:revision>
  <dcterms:created xsi:type="dcterms:W3CDTF">2022-11-16T15:46:36Z</dcterms:created>
  <dcterms:modified xsi:type="dcterms:W3CDTF">2023-09-08T11:14:33Z</dcterms:modified>
</cp:coreProperties>
</file>